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66" r:id="rId3"/>
    <p:sldId id="281" r:id="rId4"/>
    <p:sldId id="308" r:id="rId5"/>
    <p:sldId id="280" r:id="rId6"/>
    <p:sldId id="268" r:id="rId7"/>
    <p:sldId id="296" r:id="rId8"/>
    <p:sldId id="289" r:id="rId9"/>
    <p:sldId id="293" r:id="rId10"/>
    <p:sldId id="291" r:id="rId11"/>
    <p:sldId id="310" r:id="rId12"/>
    <p:sldId id="292" r:id="rId13"/>
    <p:sldId id="309" r:id="rId14"/>
    <p:sldId id="315" r:id="rId15"/>
    <p:sldId id="316" r:id="rId16"/>
    <p:sldId id="297" r:id="rId17"/>
    <p:sldId id="295" r:id="rId18"/>
    <p:sldId id="311" r:id="rId19"/>
    <p:sldId id="299" r:id="rId20"/>
    <p:sldId id="301" r:id="rId21"/>
    <p:sldId id="314" r:id="rId22"/>
    <p:sldId id="318" r:id="rId23"/>
    <p:sldId id="302" r:id="rId24"/>
    <p:sldId id="321" r:id="rId25"/>
    <p:sldId id="306" r:id="rId26"/>
    <p:sldId id="307" r:id="rId27"/>
    <p:sldId id="312" r:id="rId28"/>
    <p:sldId id="261" r:id="rId29"/>
    <p:sldId id="257" r:id="rId30"/>
    <p:sldId id="259" r:id="rId31"/>
    <p:sldId id="258" r:id="rId32"/>
    <p:sldId id="260" r:id="rId33"/>
    <p:sldId id="303" r:id="rId34"/>
    <p:sldId id="324" r:id="rId35"/>
    <p:sldId id="323" r:id="rId36"/>
    <p:sldId id="322" r:id="rId37"/>
    <p:sldId id="282" r:id="rId3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317C"/>
    <a:srgbClr val="000000"/>
    <a:srgbClr val="FA2ED3"/>
    <a:srgbClr val="1B75BC"/>
    <a:srgbClr val="CDDC29"/>
    <a:srgbClr val="D305AC"/>
    <a:srgbClr val="BC1C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9" autoAdjust="0"/>
    <p:restoredTop sz="83745" autoAdjust="0"/>
  </p:normalViewPr>
  <p:slideViewPr>
    <p:cSldViewPr snapToGrid="0">
      <p:cViewPr varScale="1">
        <p:scale>
          <a:sx n="58" d="100"/>
          <a:sy n="58" d="100"/>
        </p:scale>
        <p:origin x="980" y="40"/>
      </p:cViewPr>
      <p:guideLst>
        <p:guide orient="horz" pos="2205"/>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E9D1CEDF-D095-4D5F-92EE-02174EA335B2}" type="datetimeFigureOut">
              <a:rPr lang="en-GB" smtClean="0"/>
              <a:t>20/09/2016</a:t>
            </a:fld>
            <a:endParaRPr lang="en-GB"/>
          </a:p>
        </p:txBody>
      </p:sp>
      <p:sp>
        <p:nvSpPr>
          <p:cNvPr id="4" name="Slide Image Placeholder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33206A07-23A2-464D-A45E-1599387A53C8}" type="slidenum">
              <a:rPr lang="en-GB" smtClean="0"/>
              <a:t>‹#›</a:t>
            </a:fld>
            <a:endParaRPr lang="en-GB"/>
          </a:p>
        </p:txBody>
      </p:sp>
    </p:spTree>
    <p:extLst>
      <p:ext uri="{BB962C8B-B14F-4D97-AF65-F5344CB8AC3E}">
        <p14:creationId xmlns:p14="http://schemas.microsoft.com/office/powerpoint/2010/main" val="225658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206A07-23A2-464D-A45E-1599387A53C8}" type="slidenum">
              <a:rPr lang="en-GB" smtClean="0"/>
              <a:t>1</a:t>
            </a:fld>
            <a:endParaRPr lang="en-GB"/>
          </a:p>
        </p:txBody>
      </p:sp>
    </p:spTree>
    <p:extLst>
      <p:ext uri="{BB962C8B-B14F-4D97-AF65-F5344CB8AC3E}">
        <p14:creationId xmlns:p14="http://schemas.microsoft.com/office/powerpoint/2010/main" val="1452027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are </a:t>
            </a:r>
            <a:r>
              <a:rPr lang="en-GB" sz="1200" dirty="0">
                <a:solidFill>
                  <a:srgbClr val="0070C0"/>
                </a:solidFill>
              </a:rPr>
              <a:t>entitled to free primary care, regardless of their immigration status</a:t>
            </a:r>
          </a:p>
          <a:p>
            <a:endParaRPr lang="en-GB" sz="1200" dirty="0">
              <a:solidFill>
                <a:srgbClr val="0070C0"/>
              </a:solidFill>
            </a:endParaRPr>
          </a:p>
          <a:p>
            <a:r>
              <a:rPr lang="en-GB" sz="1200" dirty="0">
                <a:solidFill>
                  <a:srgbClr val="0070C0"/>
                </a:solidFill>
              </a:rPr>
              <a:t>GPs</a:t>
            </a:r>
            <a:r>
              <a:rPr lang="en-GB" sz="1200" baseline="0" dirty="0">
                <a:solidFill>
                  <a:srgbClr val="0070C0"/>
                </a:solidFill>
              </a:rPr>
              <a:t> cannot refused based on proof of address, but they frequently do</a:t>
            </a:r>
          </a:p>
          <a:p>
            <a:endParaRPr lang="en-GB" sz="1200" baseline="0" dirty="0">
              <a:solidFill>
                <a:srgbClr val="0070C0"/>
              </a:solidFill>
            </a:endParaRPr>
          </a:p>
          <a:p>
            <a:r>
              <a:rPr lang="en-GB" sz="1200" baseline="0" dirty="0">
                <a:solidFill>
                  <a:srgbClr val="0070C0"/>
                </a:solidFill>
              </a:rPr>
              <a:t>‘Ordinarily resident’ means UK citizen, Indefinite Leave to Remain, or EU citizen exercising treaty rights</a:t>
            </a:r>
            <a:endParaRPr lang="en-GB" dirty="0"/>
          </a:p>
        </p:txBody>
      </p:sp>
      <p:sp>
        <p:nvSpPr>
          <p:cNvPr id="4" name="Slide Number Placeholder 3"/>
          <p:cNvSpPr>
            <a:spLocks noGrp="1"/>
          </p:cNvSpPr>
          <p:nvPr>
            <p:ph type="sldNum" sz="quarter" idx="10"/>
          </p:nvPr>
        </p:nvSpPr>
        <p:spPr/>
        <p:txBody>
          <a:bodyPr/>
          <a:lstStyle/>
          <a:p>
            <a:fld id="{33206A07-23A2-464D-A45E-1599387A53C8}" type="slidenum">
              <a:rPr lang="en-GB" smtClean="0"/>
              <a:t>10</a:t>
            </a:fld>
            <a:endParaRPr lang="en-GB"/>
          </a:p>
        </p:txBody>
      </p:sp>
    </p:spTree>
    <p:extLst>
      <p:ext uri="{BB962C8B-B14F-4D97-AF65-F5344CB8AC3E}">
        <p14:creationId xmlns:p14="http://schemas.microsoft.com/office/powerpoint/2010/main" val="3879542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a:t>
            </a:r>
            <a:r>
              <a:rPr lang="en-GB" baseline="0" dirty="0"/>
              <a:t> are key examples, not an exhaustive list</a:t>
            </a:r>
            <a:endParaRPr lang="en-GB" dirty="0"/>
          </a:p>
        </p:txBody>
      </p:sp>
      <p:sp>
        <p:nvSpPr>
          <p:cNvPr id="4" name="Slide Number Placeholder 3"/>
          <p:cNvSpPr>
            <a:spLocks noGrp="1"/>
          </p:cNvSpPr>
          <p:nvPr>
            <p:ph type="sldNum" sz="quarter" idx="10"/>
          </p:nvPr>
        </p:nvSpPr>
        <p:spPr/>
        <p:txBody>
          <a:bodyPr/>
          <a:lstStyle/>
          <a:p>
            <a:fld id="{33206A07-23A2-464D-A45E-1599387A53C8}" type="slidenum">
              <a:rPr lang="en-GB" smtClean="0"/>
              <a:t>11</a:t>
            </a:fld>
            <a:endParaRPr lang="en-GB"/>
          </a:p>
        </p:txBody>
      </p:sp>
    </p:spTree>
    <p:extLst>
      <p:ext uri="{BB962C8B-B14F-4D97-AF65-F5344CB8AC3E}">
        <p14:creationId xmlns:p14="http://schemas.microsoft.com/office/powerpoint/2010/main" val="15681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Home</a:t>
            </a:r>
            <a:r>
              <a:rPr lang="en-GB" baseline="0" dirty="0"/>
              <a:t> Office is giving increasing numbers of people NRPF as a condition of their leave to remain</a:t>
            </a:r>
            <a:endParaRPr lang="en-GB" dirty="0"/>
          </a:p>
        </p:txBody>
      </p:sp>
      <p:sp>
        <p:nvSpPr>
          <p:cNvPr id="4" name="Slide Number Placeholder 3"/>
          <p:cNvSpPr>
            <a:spLocks noGrp="1"/>
          </p:cNvSpPr>
          <p:nvPr>
            <p:ph type="sldNum" sz="quarter" idx="10"/>
          </p:nvPr>
        </p:nvSpPr>
        <p:spPr/>
        <p:txBody>
          <a:bodyPr/>
          <a:lstStyle/>
          <a:p>
            <a:fld id="{33206A07-23A2-464D-A45E-1599387A53C8}" type="slidenum">
              <a:rPr lang="en-GB" smtClean="0"/>
              <a:t>12</a:t>
            </a:fld>
            <a:endParaRPr lang="en-GB"/>
          </a:p>
        </p:txBody>
      </p:sp>
    </p:spTree>
    <p:extLst>
      <p:ext uri="{BB962C8B-B14F-4D97-AF65-F5344CB8AC3E}">
        <p14:creationId xmlns:p14="http://schemas.microsoft.com/office/powerpoint/2010/main" val="1258030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Please explain: *All the examples are fictional, to protect clients, but based on real</a:t>
            </a:r>
            <a:r>
              <a:rPr lang="en-GB" b="1" baseline="0" dirty="0"/>
              <a:t> scenarios*</a:t>
            </a:r>
            <a:endParaRPr lang="en-GB" b="1" dirty="0"/>
          </a:p>
          <a:p>
            <a:endParaRPr lang="en-GB" dirty="0"/>
          </a:p>
          <a:p>
            <a:pPr marL="0" lvl="0" indent="0" defTabSz="457200">
              <a:lnSpc>
                <a:spcPct val="100000"/>
              </a:lnSpc>
              <a:spcBef>
                <a:spcPct val="20000"/>
              </a:spcBef>
              <a:spcAft>
                <a:spcPts val="0"/>
              </a:spcAft>
              <a:buClrTx/>
              <a:buSzTx/>
              <a:buNone/>
            </a:pPr>
            <a:r>
              <a:rPr lang="en-GB" sz="1200" dirty="0">
                <a:solidFill>
                  <a:srgbClr val="1B75BC"/>
                </a:solidFill>
              </a:rPr>
              <a:t>Sandra came to the UK as a student. She fell in love with a British man and they had a child together. The father later abandoned them, leaving her as the sole carer of her British child. She tried to regularise her status, but an unscrupulous solicitor stole her money and didn’t submit her application. </a:t>
            </a:r>
          </a:p>
          <a:p>
            <a:pPr marL="0" lvl="0" indent="0" defTabSz="457200">
              <a:lnSpc>
                <a:spcPct val="100000"/>
              </a:lnSpc>
              <a:spcBef>
                <a:spcPct val="20000"/>
              </a:spcBef>
              <a:spcAft>
                <a:spcPts val="0"/>
              </a:spcAft>
              <a:buClrTx/>
              <a:buSzTx/>
              <a:buNone/>
            </a:pPr>
            <a:endParaRPr lang="en-GB" sz="1200" dirty="0">
              <a:solidFill>
                <a:srgbClr val="1B75BC"/>
              </a:solidFill>
            </a:endParaRPr>
          </a:p>
          <a:p>
            <a:pPr marL="0" lvl="0" indent="0" defTabSz="457200">
              <a:lnSpc>
                <a:spcPct val="100000"/>
              </a:lnSpc>
              <a:spcBef>
                <a:spcPct val="20000"/>
              </a:spcBef>
              <a:spcAft>
                <a:spcPts val="0"/>
              </a:spcAft>
              <a:buClrTx/>
              <a:buSzTx/>
              <a:buNone/>
            </a:pPr>
            <a:r>
              <a:rPr lang="en-GB" sz="1200" dirty="0">
                <a:solidFill>
                  <a:srgbClr val="1B75BC"/>
                </a:solidFill>
              </a:rPr>
              <a:t>Her visa then expired, making her an </a:t>
            </a:r>
            <a:r>
              <a:rPr lang="en-GB" sz="1200" dirty="0" err="1">
                <a:solidFill>
                  <a:srgbClr val="1B75BC"/>
                </a:solidFill>
              </a:rPr>
              <a:t>overstayer</a:t>
            </a:r>
            <a:r>
              <a:rPr lang="en-GB" sz="1200" dirty="0">
                <a:solidFill>
                  <a:srgbClr val="1B75BC"/>
                </a:solidFill>
              </a:rPr>
              <a:t>. She had no access to legal aid, but eventually managed to apply for limited leave to remain. It was granted, but with NRPF. It’s difficult for Sandra to work as she has no access to childcare, and receives no benefits. Living in extreme poverty, she comes to Praxis for help. We are able to challenge the NRPF restriction, but this takes at least six months.</a:t>
            </a:r>
          </a:p>
        </p:txBody>
      </p:sp>
      <p:sp>
        <p:nvSpPr>
          <p:cNvPr id="4" name="Slide Number Placeholder 3"/>
          <p:cNvSpPr>
            <a:spLocks noGrp="1"/>
          </p:cNvSpPr>
          <p:nvPr>
            <p:ph type="sldNum" sz="quarter" idx="10"/>
          </p:nvPr>
        </p:nvSpPr>
        <p:spPr/>
        <p:txBody>
          <a:bodyPr/>
          <a:lstStyle/>
          <a:p>
            <a:fld id="{33206A07-23A2-464D-A45E-1599387A53C8}" type="slidenum">
              <a:rPr lang="en-GB" smtClean="0"/>
              <a:t>13</a:t>
            </a:fld>
            <a:endParaRPr lang="en-GB"/>
          </a:p>
        </p:txBody>
      </p:sp>
    </p:spTree>
    <p:extLst>
      <p:ext uri="{BB962C8B-B14F-4D97-AF65-F5344CB8AC3E}">
        <p14:creationId xmlns:p14="http://schemas.microsoft.com/office/powerpoint/2010/main" val="1177673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1B75BC"/>
                </a:solidFill>
              </a:rPr>
              <a:t>James is a Londoner who has been in the UK since he was a baby. He believes he is a British citizen. Only when he turns 18 and applies to go to </a:t>
            </a:r>
            <a:r>
              <a:rPr lang="en-GB" sz="1200" dirty="0" err="1">
                <a:solidFill>
                  <a:srgbClr val="1B75BC"/>
                </a:solidFill>
              </a:rPr>
              <a:t>uni</a:t>
            </a:r>
            <a:r>
              <a:rPr lang="en-GB" sz="1200" dirty="0">
                <a:solidFill>
                  <a:srgbClr val="1B75BC"/>
                </a:solidFill>
              </a:rPr>
              <a:t>, he discovers his parents did not apply for his citizenship. He is suddenly ‘undocumented’ – he cannot work, study or claim any benefits. He has a right to live in the UK, as he has been here over half his life, but this requires a complex application and lengthy wait. He cannot access legal aid.</a:t>
            </a:r>
          </a:p>
          <a:p>
            <a:endParaRPr lang="en-GB" dirty="0"/>
          </a:p>
        </p:txBody>
      </p:sp>
      <p:sp>
        <p:nvSpPr>
          <p:cNvPr id="4" name="Slide Number Placeholder 3"/>
          <p:cNvSpPr>
            <a:spLocks noGrp="1"/>
          </p:cNvSpPr>
          <p:nvPr>
            <p:ph type="sldNum" sz="quarter" idx="10"/>
          </p:nvPr>
        </p:nvSpPr>
        <p:spPr/>
        <p:txBody>
          <a:bodyPr/>
          <a:lstStyle/>
          <a:p>
            <a:fld id="{33206A07-23A2-464D-A45E-1599387A53C8}" type="slidenum">
              <a:rPr lang="en-GB" smtClean="0"/>
              <a:t>14</a:t>
            </a:fld>
            <a:endParaRPr lang="en-GB"/>
          </a:p>
        </p:txBody>
      </p:sp>
    </p:spTree>
    <p:extLst>
      <p:ext uri="{BB962C8B-B14F-4D97-AF65-F5344CB8AC3E}">
        <p14:creationId xmlns:p14="http://schemas.microsoft.com/office/powerpoint/2010/main" val="2690971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206A07-23A2-464D-A45E-1599387A53C8}" type="slidenum">
              <a:rPr lang="en-GB" smtClean="0"/>
              <a:t>15</a:t>
            </a:fld>
            <a:endParaRPr lang="en-GB"/>
          </a:p>
        </p:txBody>
      </p:sp>
    </p:spTree>
    <p:extLst>
      <p:ext uri="{BB962C8B-B14F-4D97-AF65-F5344CB8AC3E}">
        <p14:creationId xmlns:p14="http://schemas.microsoft.com/office/powerpoint/2010/main" val="3872690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206A07-23A2-464D-A45E-1599387A53C8}" type="slidenum">
              <a:rPr lang="en-GB" smtClean="0"/>
              <a:t>16</a:t>
            </a:fld>
            <a:endParaRPr lang="en-GB"/>
          </a:p>
        </p:txBody>
      </p:sp>
    </p:spTree>
    <p:extLst>
      <p:ext uri="{BB962C8B-B14F-4D97-AF65-F5344CB8AC3E}">
        <p14:creationId xmlns:p14="http://schemas.microsoft.com/office/powerpoint/2010/main" val="3101321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206A07-23A2-464D-A45E-1599387A53C8}" type="slidenum">
              <a:rPr lang="en-GB" smtClean="0"/>
              <a:t>17</a:t>
            </a:fld>
            <a:endParaRPr lang="en-GB"/>
          </a:p>
        </p:txBody>
      </p:sp>
    </p:spTree>
    <p:extLst>
      <p:ext uri="{BB962C8B-B14F-4D97-AF65-F5344CB8AC3E}">
        <p14:creationId xmlns:p14="http://schemas.microsoft.com/office/powerpoint/2010/main" val="1296538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other potential sources</a:t>
            </a:r>
            <a:r>
              <a:rPr lang="en-GB" baseline="0" dirty="0"/>
              <a:t> of accommodation that people may access</a:t>
            </a:r>
            <a:endParaRPr lang="en-GB" dirty="0"/>
          </a:p>
        </p:txBody>
      </p:sp>
      <p:sp>
        <p:nvSpPr>
          <p:cNvPr id="4" name="Slide Number Placeholder 3"/>
          <p:cNvSpPr>
            <a:spLocks noGrp="1"/>
          </p:cNvSpPr>
          <p:nvPr>
            <p:ph type="sldNum" sz="quarter" idx="10"/>
          </p:nvPr>
        </p:nvSpPr>
        <p:spPr/>
        <p:txBody>
          <a:bodyPr/>
          <a:lstStyle/>
          <a:p>
            <a:fld id="{33206A07-23A2-464D-A45E-1599387A53C8}" type="slidenum">
              <a:rPr lang="en-GB" smtClean="0"/>
              <a:t>18</a:t>
            </a:fld>
            <a:endParaRPr lang="en-GB"/>
          </a:p>
        </p:txBody>
      </p:sp>
    </p:spTree>
    <p:extLst>
      <p:ext uri="{BB962C8B-B14F-4D97-AF65-F5344CB8AC3E}">
        <p14:creationId xmlns:p14="http://schemas.microsoft.com/office/powerpoint/2010/main" val="3505451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206A07-23A2-464D-A45E-1599387A53C8}" type="slidenum">
              <a:rPr lang="en-GB" smtClean="0"/>
              <a:t>19</a:t>
            </a:fld>
            <a:endParaRPr lang="en-GB"/>
          </a:p>
        </p:txBody>
      </p:sp>
    </p:spTree>
    <p:extLst>
      <p:ext uri="{BB962C8B-B14F-4D97-AF65-F5344CB8AC3E}">
        <p14:creationId xmlns:p14="http://schemas.microsoft.com/office/powerpoint/2010/main" val="3332928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206A07-23A2-464D-A45E-1599387A53C8}" type="slidenum">
              <a:rPr lang="en-GB" smtClean="0"/>
              <a:t>2</a:t>
            </a:fld>
            <a:endParaRPr lang="en-GB"/>
          </a:p>
        </p:txBody>
      </p:sp>
    </p:spTree>
    <p:extLst>
      <p:ext uri="{BB962C8B-B14F-4D97-AF65-F5344CB8AC3E}">
        <p14:creationId xmlns:p14="http://schemas.microsoft.com/office/powerpoint/2010/main" val="3670681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1B75BC"/>
                </a:solidFill>
              </a:rPr>
              <a:t>Or registered</a:t>
            </a:r>
            <a:r>
              <a:rPr lang="en-GB" sz="1200" baseline="0" dirty="0">
                <a:solidFill>
                  <a:srgbClr val="1B75BC"/>
                </a:solidFill>
              </a:rPr>
              <a:t> by</a:t>
            </a:r>
            <a:r>
              <a:rPr lang="en-GB" sz="1200" dirty="0">
                <a:solidFill>
                  <a:srgbClr val="1B75BC"/>
                </a:solidFill>
              </a:rPr>
              <a:t> an approved registered body (</a:t>
            </a:r>
            <a:r>
              <a:rPr lang="en-GB" sz="1200" dirty="0" err="1">
                <a:solidFill>
                  <a:srgbClr val="1B75BC"/>
                </a:solidFill>
              </a:rPr>
              <a:t>eg</a:t>
            </a:r>
            <a:r>
              <a:rPr lang="en-GB" sz="1200" dirty="0">
                <a:solidFill>
                  <a:srgbClr val="1B75BC"/>
                </a:solidFill>
              </a:rPr>
              <a:t> the Law Society)</a:t>
            </a:r>
          </a:p>
          <a:p>
            <a:endParaRPr lang="en-GB" sz="1200" dirty="0">
              <a:solidFill>
                <a:srgbClr val="1B75B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1B75BC"/>
                </a:solidFill>
              </a:rPr>
              <a:t>The different levels define what an advisor or organisation can offer – for example Praxis is level 2</a:t>
            </a:r>
            <a:r>
              <a:rPr lang="en-GB" sz="1200" baseline="0" dirty="0">
                <a:solidFill>
                  <a:srgbClr val="1B75BC"/>
                </a:solidFill>
              </a:rPr>
              <a:t> and can advice up to but not including appeals</a:t>
            </a:r>
            <a:endParaRPr lang="en-GB" sz="1200" dirty="0">
              <a:solidFill>
                <a:srgbClr val="1B75BC"/>
              </a:solidFill>
            </a:endParaRPr>
          </a:p>
        </p:txBody>
      </p:sp>
      <p:sp>
        <p:nvSpPr>
          <p:cNvPr id="4" name="Slide Number Placeholder 3"/>
          <p:cNvSpPr>
            <a:spLocks noGrp="1"/>
          </p:cNvSpPr>
          <p:nvPr>
            <p:ph type="sldNum" sz="quarter" idx="10"/>
          </p:nvPr>
        </p:nvSpPr>
        <p:spPr/>
        <p:txBody>
          <a:bodyPr/>
          <a:lstStyle/>
          <a:p>
            <a:fld id="{33206A07-23A2-464D-A45E-1599387A53C8}" type="slidenum">
              <a:rPr lang="en-GB" smtClean="0"/>
              <a:t>20</a:t>
            </a:fld>
            <a:endParaRPr lang="en-GB"/>
          </a:p>
        </p:txBody>
      </p:sp>
    </p:spTree>
    <p:extLst>
      <p:ext uri="{BB962C8B-B14F-4D97-AF65-F5344CB8AC3E}">
        <p14:creationId xmlns:p14="http://schemas.microsoft.com/office/powerpoint/2010/main" val="408624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1B75BC"/>
                </a:solidFill>
              </a:rPr>
              <a:t>In some cases clients may be eligible for legal aid. All clients should be able to get a free initial assessment. </a:t>
            </a:r>
          </a:p>
        </p:txBody>
      </p:sp>
      <p:sp>
        <p:nvSpPr>
          <p:cNvPr id="4" name="Slide Number Placeholder 3"/>
          <p:cNvSpPr>
            <a:spLocks noGrp="1"/>
          </p:cNvSpPr>
          <p:nvPr>
            <p:ph type="sldNum" sz="quarter" idx="10"/>
          </p:nvPr>
        </p:nvSpPr>
        <p:spPr/>
        <p:txBody>
          <a:bodyPr/>
          <a:lstStyle/>
          <a:p>
            <a:fld id="{33206A07-23A2-464D-A45E-1599387A53C8}" type="slidenum">
              <a:rPr lang="en-GB" smtClean="0"/>
              <a:t>21</a:t>
            </a:fld>
            <a:endParaRPr lang="en-GB"/>
          </a:p>
        </p:txBody>
      </p:sp>
    </p:spTree>
    <p:extLst>
      <p:ext uri="{BB962C8B-B14F-4D97-AF65-F5344CB8AC3E}">
        <p14:creationId xmlns:p14="http://schemas.microsoft.com/office/powerpoint/2010/main" val="1031283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Such as Praxis</a:t>
            </a:r>
          </a:p>
        </p:txBody>
      </p:sp>
      <p:sp>
        <p:nvSpPr>
          <p:cNvPr id="4" name="Slide Number Placeholder 3"/>
          <p:cNvSpPr>
            <a:spLocks noGrp="1"/>
          </p:cNvSpPr>
          <p:nvPr>
            <p:ph type="sldNum" sz="quarter" idx="10"/>
          </p:nvPr>
        </p:nvSpPr>
        <p:spPr/>
        <p:txBody>
          <a:bodyPr/>
          <a:lstStyle/>
          <a:p>
            <a:fld id="{33206A07-23A2-464D-A45E-1599387A53C8}" type="slidenum">
              <a:rPr lang="en-GB" smtClean="0"/>
              <a:t>22</a:t>
            </a:fld>
            <a:endParaRPr lang="en-GB"/>
          </a:p>
        </p:txBody>
      </p:sp>
    </p:spTree>
    <p:extLst>
      <p:ext uri="{BB962C8B-B14F-4D97-AF65-F5344CB8AC3E}">
        <p14:creationId xmlns:p14="http://schemas.microsoft.com/office/powerpoint/2010/main" val="267996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1B75BC"/>
                </a:solidFill>
              </a:rPr>
              <a:t>Legal Aid cuts have had a huge impact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1B75BC"/>
                </a:solidFill>
              </a:rPr>
              <a:t>Article 3 of the European Convention on Human Rights prohibits torture, and "inhuman or degrading treatment or punishment"</a:t>
            </a:r>
          </a:p>
        </p:txBody>
      </p:sp>
      <p:sp>
        <p:nvSpPr>
          <p:cNvPr id="4" name="Slide Number Placeholder 3"/>
          <p:cNvSpPr>
            <a:spLocks noGrp="1"/>
          </p:cNvSpPr>
          <p:nvPr>
            <p:ph type="sldNum" sz="quarter" idx="10"/>
          </p:nvPr>
        </p:nvSpPr>
        <p:spPr/>
        <p:txBody>
          <a:bodyPr/>
          <a:lstStyle/>
          <a:p>
            <a:fld id="{33206A07-23A2-464D-A45E-1599387A53C8}" type="slidenum">
              <a:rPr lang="en-GB" smtClean="0"/>
              <a:t>23</a:t>
            </a:fld>
            <a:endParaRPr lang="en-GB"/>
          </a:p>
        </p:txBody>
      </p:sp>
    </p:spTree>
    <p:extLst>
      <p:ext uri="{BB962C8B-B14F-4D97-AF65-F5344CB8AC3E}">
        <p14:creationId xmlns:p14="http://schemas.microsoft.com/office/powerpoint/2010/main" val="1728513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Many</a:t>
            </a:r>
            <a:r>
              <a:rPr lang="en-GB" sz="1200" b="0" i="0" kern="1200" baseline="0" dirty="0">
                <a:solidFill>
                  <a:schemeClr val="tx1"/>
                </a:solidFill>
                <a:effectLst/>
                <a:latin typeface="+mn-lt"/>
                <a:ea typeface="+mn-ea"/>
                <a:cs typeface="+mn-cs"/>
              </a:rPr>
              <a:t> of the people Praxis supports fall into one of these categories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1B75BC"/>
                </a:solidFill>
              </a:rPr>
              <a:t>By removing legal aid, the Govt. has created a huge barrier for these people to stay in the UK, even though they have the right</a:t>
            </a:r>
            <a:endParaRPr lang="en-GB" b="0" dirty="0"/>
          </a:p>
        </p:txBody>
      </p:sp>
      <p:sp>
        <p:nvSpPr>
          <p:cNvPr id="4" name="Slide Number Placeholder 3"/>
          <p:cNvSpPr>
            <a:spLocks noGrp="1"/>
          </p:cNvSpPr>
          <p:nvPr>
            <p:ph type="sldNum" sz="quarter" idx="10"/>
          </p:nvPr>
        </p:nvSpPr>
        <p:spPr/>
        <p:txBody>
          <a:bodyPr/>
          <a:lstStyle/>
          <a:p>
            <a:fld id="{33206A07-23A2-464D-A45E-1599387A53C8}" type="slidenum">
              <a:rPr lang="en-GB" smtClean="0"/>
              <a:t>24</a:t>
            </a:fld>
            <a:endParaRPr lang="en-GB"/>
          </a:p>
        </p:txBody>
      </p:sp>
    </p:spTree>
    <p:extLst>
      <p:ext uri="{BB962C8B-B14F-4D97-AF65-F5344CB8AC3E}">
        <p14:creationId xmlns:p14="http://schemas.microsoft.com/office/powerpoint/2010/main" val="3844537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family life back to the list on</a:t>
            </a:r>
            <a:r>
              <a:rPr lang="en-GB" baseline="0" dirty="0"/>
              <a:t> the previous slide. Many people who are rough sleeping actually have a right to be in the UK, they just cannot prove it or have not been supported to make their application</a:t>
            </a:r>
            <a:endParaRPr lang="en-GB" dirty="0"/>
          </a:p>
        </p:txBody>
      </p:sp>
      <p:sp>
        <p:nvSpPr>
          <p:cNvPr id="4" name="Slide Number Placeholder 3"/>
          <p:cNvSpPr>
            <a:spLocks noGrp="1"/>
          </p:cNvSpPr>
          <p:nvPr>
            <p:ph type="sldNum" sz="quarter" idx="10"/>
          </p:nvPr>
        </p:nvSpPr>
        <p:spPr/>
        <p:txBody>
          <a:bodyPr/>
          <a:lstStyle/>
          <a:p>
            <a:fld id="{33206A07-23A2-464D-A45E-1599387A53C8}" type="slidenum">
              <a:rPr lang="en-GB" smtClean="0"/>
              <a:t>25</a:t>
            </a:fld>
            <a:endParaRPr lang="en-GB"/>
          </a:p>
        </p:txBody>
      </p:sp>
    </p:spTree>
    <p:extLst>
      <p:ext uri="{BB962C8B-B14F-4D97-AF65-F5344CB8AC3E}">
        <p14:creationId xmlns:p14="http://schemas.microsoft.com/office/powerpoint/2010/main" val="1377881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206A07-23A2-464D-A45E-1599387A53C8}" type="slidenum">
              <a:rPr lang="en-GB" smtClean="0"/>
              <a:t>26</a:t>
            </a:fld>
            <a:endParaRPr lang="en-GB"/>
          </a:p>
        </p:txBody>
      </p:sp>
    </p:spTree>
    <p:extLst>
      <p:ext uri="{BB962C8B-B14F-4D97-AF65-F5344CB8AC3E}">
        <p14:creationId xmlns:p14="http://schemas.microsoft.com/office/powerpoint/2010/main" val="4258164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206A07-23A2-464D-A45E-1599387A53C8}" type="slidenum">
              <a:rPr lang="en-GB" smtClean="0"/>
              <a:t>27</a:t>
            </a:fld>
            <a:endParaRPr lang="en-GB"/>
          </a:p>
        </p:txBody>
      </p:sp>
    </p:spTree>
    <p:extLst>
      <p:ext uri="{BB962C8B-B14F-4D97-AF65-F5344CB8AC3E}">
        <p14:creationId xmlns:p14="http://schemas.microsoft.com/office/powerpoint/2010/main" val="2008250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206A07-23A2-464D-A45E-1599387A53C8}" type="slidenum">
              <a:rPr lang="en-GB" smtClean="0"/>
              <a:t>28</a:t>
            </a:fld>
            <a:endParaRPr lang="en-GB"/>
          </a:p>
        </p:txBody>
      </p:sp>
    </p:spTree>
    <p:extLst>
      <p:ext uri="{BB962C8B-B14F-4D97-AF65-F5344CB8AC3E}">
        <p14:creationId xmlns:p14="http://schemas.microsoft.com/office/powerpoint/2010/main" val="16137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206A07-23A2-464D-A45E-1599387A53C8}" type="slidenum">
              <a:rPr lang="en-GB" smtClean="0"/>
              <a:t>29</a:t>
            </a:fld>
            <a:endParaRPr lang="en-GB"/>
          </a:p>
        </p:txBody>
      </p:sp>
    </p:spTree>
    <p:extLst>
      <p:ext uri="{BB962C8B-B14F-4D97-AF65-F5344CB8AC3E}">
        <p14:creationId xmlns:p14="http://schemas.microsoft.com/office/powerpoint/2010/main" val="3341768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206A07-23A2-464D-A45E-1599387A53C8}" type="slidenum">
              <a:rPr lang="en-GB" smtClean="0"/>
              <a:t>3</a:t>
            </a:fld>
            <a:endParaRPr lang="en-GB"/>
          </a:p>
        </p:txBody>
      </p:sp>
    </p:spTree>
    <p:extLst>
      <p:ext uri="{BB962C8B-B14F-4D97-AF65-F5344CB8AC3E}">
        <p14:creationId xmlns:p14="http://schemas.microsoft.com/office/powerpoint/2010/main" val="580750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206A07-23A2-464D-A45E-1599387A53C8}" type="slidenum">
              <a:rPr lang="en-GB" smtClean="0"/>
              <a:t>30</a:t>
            </a:fld>
            <a:endParaRPr lang="en-GB"/>
          </a:p>
        </p:txBody>
      </p:sp>
    </p:spTree>
    <p:extLst>
      <p:ext uri="{BB962C8B-B14F-4D97-AF65-F5344CB8AC3E}">
        <p14:creationId xmlns:p14="http://schemas.microsoft.com/office/powerpoint/2010/main" val="2044809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206A07-23A2-464D-A45E-1599387A53C8}" type="slidenum">
              <a:rPr lang="en-GB" smtClean="0"/>
              <a:t>31</a:t>
            </a:fld>
            <a:endParaRPr lang="en-GB"/>
          </a:p>
        </p:txBody>
      </p:sp>
    </p:spTree>
    <p:extLst>
      <p:ext uri="{BB962C8B-B14F-4D97-AF65-F5344CB8AC3E}">
        <p14:creationId xmlns:p14="http://schemas.microsoft.com/office/powerpoint/2010/main" val="2817182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206A07-23A2-464D-A45E-1599387A53C8}" type="slidenum">
              <a:rPr lang="en-GB" smtClean="0"/>
              <a:t>32</a:t>
            </a:fld>
            <a:endParaRPr lang="en-GB"/>
          </a:p>
        </p:txBody>
      </p:sp>
    </p:spTree>
    <p:extLst>
      <p:ext uri="{BB962C8B-B14F-4D97-AF65-F5344CB8AC3E}">
        <p14:creationId xmlns:p14="http://schemas.microsoft.com/office/powerpoint/2010/main" val="10739352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206A07-23A2-464D-A45E-1599387A53C8}" type="slidenum">
              <a:rPr lang="en-GB" smtClean="0"/>
              <a:t>33</a:t>
            </a:fld>
            <a:endParaRPr lang="en-GB"/>
          </a:p>
        </p:txBody>
      </p:sp>
    </p:spTree>
    <p:extLst>
      <p:ext uri="{BB962C8B-B14F-4D97-AF65-F5344CB8AC3E}">
        <p14:creationId xmlns:p14="http://schemas.microsoft.com/office/powerpoint/2010/main" val="11822069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1B75BC"/>
                </a:solidFill>
              </a:rPr>
              <a:t>Legal Aid cuts have had a huge impact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1B75BC"/>
                </a:solidFill>
              </a:rPr>
              <a:t>Article 3 of the European Convention on Human Rights prohibits torture, and "inhuman or degrading treatment or punishment"</a:t>
            </a:r>
          </a:p>
        </p:txBody>
      </p:sp>
      <p:sp>
        <p:nvSpPr>
          <p:cNvPr id="4" name="Slide Number Placeholder 3"/>
          <p:cNvSpPr>
            <a:spLocks noGrp="1"/>
          </p:cNvSpPr>
          <p:nvPr>
            <p:ph type="sldNum" sz="quarter" idx="10"/>
          </p:nvPr>
        </p:nvSpPr>
        <p:spPr/>
        <p:txBody>
          <a:bodyPr/>
          <a:lstStyle/>
          <a:p>
            <a:fld id="{33206A07-23A2-464D-A45E-1599387A53C8}" type="slidenum">
              <a:rPr lang="en-GB" smtClean="0"/>
              <a:t>34</a:t>
            </a:fld>
            <a:endParaRPr lang="en-GB"/>
          </a:p>
        </p:txBody>
      </p:sp>
    </p:spTree>
    <p:extLst>
      <p:ext uri="{BB962C8B-B14F-4D97-AF65-F5344CB8AC3E}">
        <p14:creationId xmlns:p14="http://schemas.microsoft.com/office/powerpoint/2010/main" val="39656230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206A07-23A2-464D-A45E-1599387A53C8}" type="slidenum">
              <a:rPr lang="en-GB" smtClean="0"/>
              <a:t>35</a:t>
            </a:fld>
            <a:endParaRPr lang="en-GB"/>
          </a:p>
        </p:txBody>
      </p:sp>
    </p:spTree>
    <p:extLst>
      <p:ext uri="{BB962C8B-B14F-4D97-AF65-F5344CB8AC3E}">
        <p14:creationId xmlns:p14="http://schemas.microsoft.com/office/powerpoint/2010/main" val="2721067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206A07-23A2-464D-A45E-1599387A53C8}" type="slidenum">
              <a:rPr lang="en-GB" smtClean="0"/>
              <a:t>36</a:t>
            </a:fld>
            <a:endParaRPr lang="en-GB"/>
          </a:p>
        </p:txBody>
      </p:sp>
    </p:spTree>
    <p:extLst>
      <p:ext uri="{BB962C8B-B14F-4D97-AF65-F5344CB8AC3E}">
        <p14:creationId xmlns:p14="http://schemas.microsoft.com/office/powerpoint/2010/main" val="5153056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206A07-23A2-464D-A45E-1599387A53C8}" type="slidenum">
              <a:rPr lang="en-GB" smtClean="0"/>
              <a:t>37</a:t>
            </a:fld>
            <a:endParaRPr lang="en-GB"/>
          </a:p>
        </p:txBody>
      </p:sp>
    </p:spTree>
    <p:extLst>
      <p:ext uri="{BB962C8B-B14F-4D97-AF65-F5344CB8AC3E}">
        <p14:creationId xmlns:p14="http://schemas.microsoft.com/office/powerpoint/2010/main" val="12245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206A07-23A2-464D-A45E-1599387A53C8}" type="slidenum">
              <a:rPr lang="en-GB" smtClean="0"/>
              <a:t>4</a:t>
            </a:fld>
            <a:endParaRPr lang="en-GB"/>
          </a:p>
        </p:txBody>
      </p:sp>
    </p:spTree>
    <p:extLst>
      <p:ext uri="{BB962C8B-B14F-4D97-AF65-F5344CB8AC3E}">
        <p14:creationId xmlns:p14="http://schemas.microsoft.com/office/powerpoint/2010/main" val="1954748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206A07-23A2-464D-A45E-1599387A53C8}" type="slidenum">
              <a:rPr lang="en-GB" smtClean="0"/>
              <a:t>5</a:t>
            </a:fld>
            <a:endParaRPr lang="en-GB"/>
          </a:p>
        </p:txBody>
      </p:sp>
    </p:spTree>
    <p:extLst>
      <p:ext uri="{BB962C8B-B14F-4D97-AF65-F5344CB8AC3E}">
        <p14:creationId xmlns:p14="http://schemas.microsoft.com/office/powerpoint/2010/main" val="2636484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206A07-23A2-464D-A45E-1599387A53C8}" type="slidenum">
              <a:rPr lang="en-GB" smtClean="0"/>
              <a:t>6</a:t>
            </a:fld>
            <a:endParaRPr lang="en-GB"/>
          </a:p>
        </p:txBody>
      </p:sp>
    </p:spTree>
    <p:extLst>
      <p:ext uri="{BB962C8B-B14F-4D97-AF65-F5344CB8AC3E}">
        <p14:creationId xmlns:p14="http://schemas.microsoft.com/office/powerpoint/2010/main" val="1259799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206A07-23A2-464D-A45E-1599387A53C8}" type="slidenum">
              <a:rPr lang="en-GB" smtClean="0"/>
              <a:t>7</a:t>
            </a:fld>
            <a:endParaRPr lang="en-GB"/>
          </a:p>
        </p:txBody>
      </p:sp>
    </p:spTree>
    <p:extLst>
      <p:ext uri="{BB962C8B-B14F-4D97-AF65-F5344CB8AC3E}">
        <p14:creationId xmlns:p14="http://schemas.microsoft.com/office/powerpoint/2010/main" val="3136460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206A07-23A2-464D-A45E-1599387A53C8}" type="slidenum">
              <a:rPr lang="en-GB" smtClean="0"/>
              <a:t>8</a:t>
            </a:fld>
            <a:endParaRPr lang="en-GB"/>
          </a:p>
        </p:txBody>
      </p:sp>
    </p:spTree>
    <p:extLst>
      <p:ext uri="{BB962C8B-B14F-4D97-AF65-F5344CB8AC3E}">
        <p14:creationId xmlns:p14="http://schemas.microsoft.com/office/powerpoint/2010/main" val="4252625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206A07-23A2-464D-A45E-1599387A53C8}" type="slidenum">
              <a:rPr lang="en-GB" smtClean="0"/>
              <a:t>9</a:t>
            </a:fld>
            <a:endParaRPr lang="en-GB"/>
          </a:p>
        </p:txBody>
      </p:sp>
    </p:spTree>
    <p:extLst>
      <p:ext uri="{BB962C8B-B14F-4D97-AF65-F5344CB8AC3E}">
        <p14:creationId xmlns:p14="http://schemas.microsoft.com/office/powerpoint/2010/main" val="1224958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67406"/>
            <a:ext cx="12188825" cy="64008"/>
          </a:xfrm>
          <a:prstGeom prst="rect">
            <a:avLst/>
          </a:prstGeom>
          <a:solidFill>
            <a:srgbClr val="CDDC29"/>
          </a:solidFill>
          <a:ln>
            <a:solidFill>
              <a:srgbClr val="CDDC29"/>
            </a:solid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9773" y="455573"/>
            <a:ext cx="1963913" cy="665646"/>
          </a:xfrm>
          <a:prstGeom prst="rect">
            <a:avLst/>
          </a:prstGeom>
        </p:spPr>
      </p:pic>
      <p:sp>
        <p:nvSpPr>
          <p:cNvPr id="10" name="Rectangle 9"/>
          <p:cNvSpPr/>
          <p:nvPr userDrawn="1"/>
        </p:nvSpPr>
        <p:spPr>
          <a:xfrm>
            <a:off x="-3160" y="-37913"/>
            <a:ext cx="12188825" cy="1210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6635" y="295185"/>
            <a:ext cx="2302227" cy="780314"/>
          </a:xfrm>
          <a:prstGeom prst="rect">
            <a:avLst/>
          </a:prstGeom>
        </p:spPr>
      </p:pic>
      <p:sp>
        <p:nvSpPr>
          <p:cNvPr id="14" name="Rectangle 13"/>
          <p:cNvSpPr/>
          <p:nvPr userDrawn="1"/>
        </p:nvSpPr>
        <p:spPr>
          <a:xfrm>
            <a:off x="-3161" y="1314386"/>
            <a:ext cx="12188825" cy="64008"/>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hasCustomPrompt="1"/>
          </p:nvPr>
        </p:nvSpPr>
        <p:spPr>
          <a:xfrm>
            <a:off x="7216371" y="4516640"/>
            <a:ext cx="4754880" cy="1253040"/>
          </a:xfrm>
          <a:solidFill>
            <a:schemeClr val="bg1"/>
          </a:solidFill>
        </p:spPr>
        <p:txBody>
          <a:bodyPr lIns="91440" rIns="91440">
            <a:noAutofit/>
          </a:bodyPr>
          <a:lstStyle>
            <a:lvl1pPr marL="0" indent="0" algn="l">
              <a:buNone/>
              <a:defRPr sz="4000" b="1" cap="all" spc="200" baseline="0">
                <a:solidFill>
                  <a:srgbClr val="CDDC29"/>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YOUR NAME (AND POSITION)</a:t>
            </a:r>
          </a:p>
        </p:txBody>
      </p:sp>
      <p:sp>
        <p:nvSpPr>
          <p:cNvPr id="2" name="Title 1"/>
          <p:cNvSpPr>
            <a:spLocks noGrp="1"/>
          </p:cNvSpPr>
          <p:nvPr>
            <p:ph type="ctrTitle" hasCustomPrompt="1"/>
          </p:nvPr>
        </p:nvSpPr>
        <p:spPr>
          <a:xfrm>
            <a:off x="7216371" y="1800595"/>
            <a:ext cx="4754880" cy="2458870"/>
          </a:xfrm>
          <a:noFill/>
        </p:spPr>
        <p:txBody>
          <a:bodyPr anchor="b">
            <a:noAutofit/>
          </a:bodyPr>
          <a:lstStyle>
            <a:lvl1pPr algn="l">
              <a:lnSpc>
                <a:spcPct val="85000"/>
              </a:lnSpc>
              <a:defRPr sz="6600" spc="-50" baseline="0">
                <a:solidFill>
                  <a:srgbClr val="1B75BC"/>
                </a:solidFill>
              </a:defRPr>
            </a:lvl1pPr>
          </a:lstStyle>
          <a:p>
            <a:r>
              <a:rPr lang="en-US" dirty="0"/>
              <a:t>Your presentation title</a:t>
            </a:r>
          </a:p>
        </p:txBody>
      </p:sp>
      <p:sp>
        <p:nvSpPr>
          <p:cNvPr id="17" name="Picture Placeholder 16"/>
          <p:cNvSpPr>
            <a:spLocks noGrp="1"/>
          </p:cNvSpPr>
          <p:nvPr>
            <p:ph type="pic" sz="quarter" idx="10" hasCustomPrompt="1"/>
          </p:nvPr>
        </p:nvSpPr>
        <p:spPr>
          <a:xfrm>
            <a:off x="229235" y="1800595"/>
            <a:ext cx="6411595" cy="3969455"/>
          </a:xfrm>
        </p:spPr>
        <p:txBody>
          <a:bodyPr/>
          <a:lstStyle>
            <a:lvl1pPr>
              <a:defRPr/>
            </a:lvl1pPr>
          </a:lstStyle>
          <a:p>
            <a:r>
              <a:rPr lang="en-GB" dirty="0"/>
              <a:t>Insert a photograph</a:t>
            </a:r>
          </a:p>
        </p:txBody>
      </p:sp>
    </p:spTree>
    <p:extLst>
      <p:ext uri="{BB962C8B-B14F-4D97-AF65-F5344CB8AC3E}">
        <p14:creationId xmlns:p14="http://schemas.microsoft.com/office/powerpoint/2010/main" val="4217263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46EAFBC1-2BFB-481B-A894-8CBFCC98FD15}" type="datetimeFigureOut">
              <a:rPr lang="en-GB" smtClean="0"/>
              <a:t>20/09/2016</a:t>
            </a:fld>
            <a:endParaRPr lang="en-GB" dirty="0"/>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2AFAF4B6-159E-4BD7-B280-B92BA52E459A}" type="slidenum">
              <a:rPr lang="en-GB" smtClean="0"/>
              <a:t>‹#›</a:t>
            </a:fld>
            <a:endParaRPr lang="en-GB" dirty="0"/>
          </a:p>
        </p:txBody>
      </p:sp>
    </p:spTree>
    <p:extLst>
      <p:ext uri="{BB962C8B-B14F-4D97-AF65-F5344CB8AC3E}">
        <p14:creationId xmlns:p14="http://schemas.microsoft.com/office/powerpoint/2010/main" val="381163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CDDC2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46EAFBC1-2BFB-481B-A894-8CBFCC98FD15}" type="datetimeFigureOut">
              <a:rPr lang="en-GB" smtClean="0"/>
              <a:t>20/09/2016</a:t>
            </a:fld>
            <a:endParaRPr lang="en-GB" dirty="0"/>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2AFAF4B6-159E-4BD7-B280-B92BA52E459A}" type="slidenum">
              <a:rPr lang="en-GB" smtClean="0"/>
              <a:t>‹#›</a:t>
            </a:fld>
            <a:endParaRPr lang="en-GB" dirty="0"/>
          </a:p>
        </p:txBody>
      </p:sp>
    </p:spTree>
    <p:extLst>
      <p:ext uri="{BB962C8B-B14F-4D97-AF65-F5344CB8AC3E}">
        <p14:creationId xmlns:p14="http://schemas.microsoft.com/office/powerpoint/2010/main" val="1009394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46EAFBC1-2BFB-481B-A894-8CBFCC98FD15}" type="datetimeFigureOut">
              <a:rPr lang="en-GB" smtClean="0"/>
              <a:t>20/09/2016</a:t>
            </a:fld>
            <a:endParaRPr lang="en-GB" dirty="0"/>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2AFAF4B6-159E-4BD7-B280-B92BA52E459A}" type="slidenum">
              <a:rPr lang="en-GB" smtClean="0"/>
              <a:t>‹#›</a:t>
            </a:fld>
            <a:endParaRPr lang="en-GB" dirty="0"/>
          </a:p>
        </p:txBody>
      </p:sp>
    </p:spTree>
    <p:extLst>
      <p:ext uri="{BB962C8B-B14F-4D97-AF65-F5344CB8AC3E}">
        <p14:creationId xmlns:p14="http://schemas.microsoft.com/office/powerpoint/2010/main" val="209782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CDDC2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46EAFBC1-2BFB-481B-A894-8CBFCC98FD15}" type="datetimeFigureOut">
              <a:rPr lang="en-GB" smtClean="0"/>
              <a:t>20/09/2016</a:t>
            </a:fld>
            <a:endParaRPr lang="en-GB" dirty="0"/>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2AFAF4B6-159E-4BD7-B280-B92BA52E459A}" type="slidenum">
              <a:rPr lang="en-GB" smtClean="0"/>
              <a:t>‹#›</a:t>
            </a:fld>
            <a:endParaRPr lang="en-GB"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344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46EAFBC1-2BFB-481B-A894-8CBFCC98FD15}" type="datetimeFigureOut">
              <a:rPr lang="en-GB" smtClean="0"/>
              <a:t>20/09/2016</a:t>
            </a:fld>
            <a:endParaRPr lang="en-GB" dirty="0"/>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2AFAF4B6-159E-4BD7-B280-B92BA52E459A}" type="slidenum">
              <a:rPr lang="en-GB" smtClean="0"/>
              <a:t>‹#›</a:t>
            </a:fld>
            <a:endParaRPr lang="en-GB" dirty="0"/>
          </a:p>
        </p:txBody>
      </p:sp>
    </p:spTree>
    <p:extLst>
      <p:ext uri="{BB962C8B-B14F-4D97-AF65-F5344CB8AC3E}">
        <p14:creationId xmlns:p14="http://schemas.microsoft.com/office/powerpoint/2010/main" val="303060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46EAFBC1-2BFB-481B-A894-8CBFCC98FD15}" type="datetimeFigureOut">
              <a:rPr lang="en-GB" smtClean="0"/>
              <a:t>20/09/2016</a:t>
            </a:fld>
            <a:endParaRPr lang="en-GB" dirty="0"/>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2AFAF4B6-159E-4BD7-B280-B92BA52E459A}" type="slidenum">
              <a:rPr lang="en-GB" smtClean="0"/>
              <a:t>‹#›</a:t>
            </a:fld>
            <a:endParaRPr lang="en-GB" dirty="0"/>
          </a:p>
        </p:txBody>
      </p:sp>
    </p:spTree>
    <p:extLst>
      <p:ext uri="{BB962C8B-B14F-4D97-AF65-F5344CB8AC3E}">
        <p14:creationId xmlns:p14="http://schemas.microsoft.com/office/powerpoint/2010/main" val="1116196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46EAFBC1-2BFB-481B-A894-8CBFCC98FD15}" type="datetimeFigureOut">
              <a:rPr lang="en-GB" smtClean="0"/>
              <a:t>20/09/2016</a:t>
            </a:fld>
            <a:endParaRPr lang="en-GB" dirty="0"/>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2AFAF4B6-159E-4BD7-B280-B92BA52E459A}" type="slidenum">
              <a:rPr lang="en-GB" smtClean="0"/>
              <a:t>‹#›</a:t>
            </a:fld>
            <a:endParaRPr lang="en-GB" dirty="0"/>
          </a:p>
        </p:txBody>
      </p:sp>
    </p:spTree>
    <p:extLst>
      <p:ext uri="{BB962C8B-B14F-4D97-AF65-F5344CB8AC3E}">
        <p14:creationId xmlns:p14="http://schemas.microsoft.com/office/powerpoint/2010/main" val="19793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CDDC2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46EAFBC1-2BFB-481B-A894-8CBFCC98FD15}" type="datetimeFigureOut">
              <a:rPr lang="en-GB" smtClean="0"/>
              <a:t>20/09/2016</a:t>
            </a:fld>
            <a:endParaRPr lang="en-GB" dirty="0"/>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GB" dirty="0"/>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2AFAF4B6-159E-4BD7-B280-B92BA52E459A}" type="slidenum">
              <a:rPr lang="en-GB" smtClean="0"/>
              <a:t>‹#›</a:t>
            </a:fld>
            <a:endParaRPr lang="en-GB" dirty="0"/>
          </a:p>
        </p:txBody>
      </p:sp>
    </p:spTree>
    <p:extLst>
      <p:ext uri="{BB962C8B-B14F-4D97-AF65-F5344CB8AC3E}">
        <p14:creationId xmlns:p14="http://schemas.microsoft.com/office/powerpoint/2010/main" val="2741485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CDDC2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46EAFBC1-2BFB-481B-A894-8CBFCC98FD15}" type="datetimeFigureOut">
              <a:rPr lang="en-GB" smtClean="0"/>
              <a:t>20/09/2016</a:t>
            </a:fld>
            <a:endParaRPr lang="en-GB" dirty="0"/>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GB"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tx2"/>
                </a:solidFill>
              </a:defRPr>
            </a:lvl1pPr>
          </a:lstStyle>
          <a:p>
            <a:fld id="{2AFAF4B6-159E-4BD7-B280-B92BA52E459A}" type="slidenum">
              <a:rPr lang="en-GB" smtClean="0"/>
              <a:t>‹#›</a:t>
            </a:fld>
            <a:endParaRPr lang="en-GB" dirty="0"/>
          </a:p>
        </p:txBody>
      </p:sp>
    </p:spTree>
    <p:extLst>
      <p:ext uri="{BB962C8B-B14F-4D97-AF65-F5344CB8AC3E}">
        <p14:creationId xmlns:p14="http://schemas.microsoft.com/office/powerpoint/2010/main" val="239045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CDDC2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46EAFBC1-2BFB-481B-A894-8CBFCC98FD15}" type="datetimeFigureOut">
              <a:rPr lang="en-GB" smtClean="0"/>
              <a:t>20/09/2016</a:t>
            </a:fld>
            <a:endParaRPr lang="en-GB" dirty="0"/>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2AFAF4B6-159E-4BD7-B280-B92BA52E459A}" type="slidenum">
              <a:rPr lang="en-GB" smtClean="0"/>
              <a:t>‹#›</a:t>
            </a:fld>
            <a:endParaRPr lang="en-GB" dirty="0"/>
          </a:p>
        </p:txBody>
      </p:sp>
    </p:spTree>
    <p:extLst>
      <p:ext uri="{BB962C8B-B14F-4D97-AF65-F5344CB8AC3E}">
        <p14:creationId xmlns:p14="http://schemas.microsoft.com/office/powerpoint/2010/main" val="2308089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rgbClr val="CDDC2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689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sra.org.uk/consumers/using-solicitor/find-solicitor.page"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s://www.gov.uk/government/organisations/legal-aid-agency" TargetMode="External"/><Relationship Id="rId4" Type="http://schemas.openxmlformats.org/officeDocument/2006/relationships/hyperlink" Target="http://solicitors.lawsociety.org.u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home.oisc.gov.uk/register_of_regulated_immigration_advisers/register.aspx"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33474" y="1844138"/>
            <a:ext cx="4754880" cy="2338249"/>
          </a:xfrm>
        </p:spPr>
        <p:txBody>
          <a:bodyPr/>
          <a:lstStyle/>
          <a:p>
            <a:br>
              <a:rPr lang="en-GB" sz="6000" b="1" dirty="0"/>
            </a:br>
            <a:br>
              <a:rPr lang="en-GB" sz="6000" b="1" dirty="0"/>
            </a:br>
            <a:br>
              <a:rPr lang="en-GB" sz="6000" b="1" dirty="0"/>
            </a:br>
            <a:br>
              <a:rPr lang="en-GB" sz="6000" b="1" dirty="0"/>
            </a:br>
            <a:r>
              <a:rPr lang="en-GB" sz="5400" b="1" dirty="0"/>
              <a:t>Migrant homelessness and destitution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245" y="1844138"/>
            <a:ext cx="6201579" cy="3969085"/>
          </a:xfrm>
          <a:prstGeom prst="rect">
            <a:avLst/>
          </a:prstGeom>
        </p:spPr>
      </p:pic>
      <p:sp>
        <p:nvSpPr>
          <p:cNvPr id="5" name="TextBox 4"/>
          <p:cNvSpPr txBox="1"/>
          <p:nvPr/>
        </p:nvSpPr>
        <p:spPr>
          <a:xfrm>
            <a:off x="7216371" y="4914900"/>
            <a:ext cx="4589087" cy="867930"/>
          </a:xfrm>
          <a:prstGeom prst="rect">
            <a:avLst/>
          </a:prstGeom>
          <a:noFill/>
        </p:spPr>
        <p:txBody>
          <a:bodyPr wrap="square" rtlCol="0">
            <a:spAutoFit/>
          </a:bodyPr>
          <a:lstStyle/>
          <a:p>
            <a:pPr lvl="0">
              <a:lnSpc>
                <a:spcPct val="90000"/>
              </a:lnSpc>
              <a:spcBef>
                <a:spcPts val="1200"/>
              </a:spcBef>
              <a:buClr>
                <a:srgbClr val="E48312"/>
              </a:buClr>
              <a:buSzPct val="100000"/>
            </a:pPr>
            <a:endParaRPr lang="en-GB" sz="3600" b="1" spc="200" dirty="0">
              <a:solidFill>
                <a:srgbClr val="F7317C"/>
              </a:solidFill>
              <a:latin typeface="Calibri Light" panose="020F0302020204030204"/>
            </a:endParaRPr>
          </a:p>
          <a:p>
            <a:endParaRPr lang="en-GB" dirty="0"/>
          </a:p>
        </p:txBody>
      </p:sp>
      <p:sp>
        <p:nvSpPr>
          <p:cNvPr id="8" name="TextBox 7"/>
          <p:cNvSpPr txBox="1"/>
          <p:nvPr/>
        </p:nvSpPr>
        <p:spPr>
          <a:xfrm>
            <a:off x="7133474" y="4612894"/>
            <a:ext cx="4897450" cy="1200329"/>
          </a:xfrm>
          <a:prstGeom prst="rect">
            <a:avLst/>
          </a:prstGeom>
          <a:noFill/>
        </p:spPr>
        <p:txBody>
          <a:bodyPr wrap="square" rtlCol="0">
            <a:spAutoFit/>
          </a:bodyPr>
          <a:lstStyle/>
          <a:p>
            <a:r>
              <a:rPr lang="en-GB" sz="3600" dirty="0">
                <a:solidFill>
                  <a:srgbClr val="F7317C"/>
                </a:solidFill>
              </a:rPr>
              <a:t>Maria Iglesias and Ghelila Masho</a:t>
            </a:r>
          </a:p>
        </p:txBody>
      </p:sp>
    </p:spTree>
    <p:extLst>
      <p:ext uri="{BB962C8B-B14F-4D97-AF65-F5344CB8AC3E}">
        <p14:creationId xmlns:p14="http://schemas.microsoft.com/office/powerpoint/2010/main" val="3499401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11266714" cy="452596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E48312"/>
              </a:buClr>
            </a:pPr>
            <a:endParaRPr lang="en-GB" sz="2800" dirty="0">
              <a:solidFill>
                <a:srgbClr val="0070C0"/>
              </a:solidFill>
            </a:endParaRPr>
          </a:p>
          <a:p>
            <a:pPr>
              <a:buClr>
                <a:srgbClr val="E48312"/>
              </a:buClr>
            </a:pPr>
            <a:endParaRPr lang="en-GB" sz="2800" i="1" dirty="0">
              <a:solidFill>
                <a:srgbClr val="0070C0"/>
              </a:solidFill>
            </a:endParaRPr>
          </a:p>
        </p:txBody>
      </p:sp>
      <p:sp>
        <p:nvSpPr>
          <p:cNvPr id="4" name="TextBox 3"/>
          <p:cNvSpPr txBox="1"/>
          <p:nvPr/>
        </p:nvSpPr>
        <p:spPr>
          <a:xfrm>
            <a:off x="762000" y="165100"/>
            <a:ext cx="6743700" cy="830997"/>
          </a:xfrm>
          <a:prstGeom prst="rect">
            <a:avLst/>
          </a:prstGeom>
          <a:noFill/>
        </p:spPr>
        <p:txBody>
          <a:bodyPr wrap="square" rtlCol="0">
            <a:spAutoFit/>
          </a:bodyPr>
          <a:lstStyle/>
          <a:p>
            <a:r>
              <a:rPr lang="en-GB" sz="4800" dirty="0">
                <a:solidFill>
                  <a:srgbClr val="1B75BC"/>
                </a:solidFill>
              </a:rPr>
              <a:t>Health care</a:t>
            </a:r>
            <a:endParaRPr lang="en-GB" sz="4800" dirty="0">
              <a:solidFill>
                <a:srgbClr val="F7317C"/>
              </a:solidFill>
            </a:endParaRPr>
          </a:p>
        </p:txBody>
      </p:sp>
      <p:cxnSp>
        <p:nvCxnSpPr>
          <p:cNvPr id="5" name="Straight Connector 4"/>
          <p:cNvCxnSpPr/>
          <p:nvPr/>
        </p:nvCxnSpPr>
        <p:spPr>
          <a:xfrm flipV="1">
            <a:off x="0" y="620643"/>
            <a:ext cx="635000" cy="1657"/>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735286" y="620643"/>
            <a:ext cx="7456714"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973286" y="620643"/>
            <a:ext cx="8218714"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609600" y="1752600"/>
            <a:ext cx="11266714" cy="452596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Aft>
                <a:spcPts val="1800"/>
              </a:spcAft>
              <a:buClr>
                <a:srgbClr val="1B75BC"/>
              </a:buClr>
              <a:buNone/>
            </a:pPr>
            <a:r>
              <a:rPr lang="en-GB" sz="3200" dirty="0">
                <a:solidFill>
                  <a:srgbClr val="0070C0"/>
                </a:solidFill>
              </a:rPr>
              <a:t>NHS services are not considered public funds, but:</a:t>
            </a:r>
          </a:p>
          <a:p>
            <a:pPr>
              <a:spcAft>
                <a:spcPts val="1200"/>
              </a:spcAft>
              <a:buClr>
                <a:srgbClr val="1B75BC"/>
              </a:buClr>
              <a:buFont typeface="Arial" panose="020B0604020202020204" pitchFamily="34" charset="0"/>
              <a:buChar char="•"/>
            </a:pPr>
            <a:r>
              <a:rPr lang="en-GB" sz="3200" dirty="0">
                <a:solidFill>
                  <a:srgbClr val="0070C0"/>
                </a:solidFill>
              </a:rPr>
              <a:t> Everyone is entitled to free primary care</a:t>
            </a:r>
          </a:p>
          <a:p>
            <a:pPr>
              <a:spcAft>
                <a:spcPts val="1200"/>
              </a:spcAft>
              <a:buClr>
                <a:srgbClr val="1B75BC"/>
              </a:buClr>
              <a:buFont typeface="Arial" panose="020B0604020202020204" pitchFamily="34" charset="0"/>
              <a:buChar char="•"/>
            </a:pPr>
            <a:r>
              <a:rPr lang="en-GB" sz="3200" dirty="0">
                <a:solidFill>
                  <a:srgbClr val="0070C0"/>
                </a:solidFill>
              </a:rPr>
              <a:t> GPs cannot refuse to register someone because they lack proof of address</a:t>
            </a:r>
          </a:p>
          <a:p>
            <a:pPr>
              <a:spcAft>
                <a:spcPts val="1200"/>
              </a:spcAft>
              <a:buClr>
                <a:srgbClr val="1B75BC"/>
              </a:buClr>
              <a:buFont typeface="Arial" panose="020B0604020202020204" pitchFamily="34" charset="0"/>
              <a:buChar char="•"/>
            </a:pPr>
            <a:r>
              <a:rPr lang="en-GB" sz="3200" dirty="0">
                <a:solidFill>
                  <a:srgbClr val="0070C0"/>
                </a:solidFill>
              </a:rPr>
              <a:t> Those not ‘ordinarily resident’ may have to pay for hospital care</a:t>
            </a:r>
          </a:p>
        </p:txBody>
      </p:sp>
    </p:spTree>
    <p:extLst>
      <p:ext uri="{BB962C8B-B14F-4D97-AF65-F5344CB8AC3E}">
        <p14:creationId xmlns:p14="http://schemas.microsoft.com/office/powerpoint/2010/main" val="1203607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11266714" cy="452596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E48312"/>
              </a:buClr>
            </a:pPr>
            <a:endParaRPr lang="en-GB" sz="2800" dirty="0">
              <a:solidFill>
                <a:srgbClr val="0070C0"/>
              </a:solidFill>
            </a:endParaRPr>
          </a:p>
          <a:p>
            <a:pPr>
              <a:buClr>
                <a:srgbClr val="E48312"/>
              </a:buClr>
            </a:pPr>
            <a:endParaRPr lang="en-GB" sz="2800" i="1" dirty="0">
              <a:solidFill>
                <a:srgbClr val="0070C0"/>
              </a:solidFill>
            </a:endParaRPr>
          </a:p>
        </p:txBody>
      </p:sp>
      <p:sp>
        <p:nvSpPr>
          <p:cNvPr id="4" name="TextBox 3"/>
          <p:cNvSpPr txBox="1"/>
          <p:nvPr/>
        </p:nvSpPr>
        <p:spPr>
          <a:xfrm>
            <a:off x="762000" y="165100"/>
            <a:ext cx="6743700" cy="830997"/>
          </a:xfrm>
          <a:prstGeom prst="rect">
            <a:avLst/>
          </a:prstGeom>
          <a:noFill/>
        </p:spPr>
        <p:txBody>
          <a:bodyPr wrap="square" rtlCol="0">
            <a:spAutoFit/>
          </a:bodyPr>
          <a:lstStyle/>
          <a:p>
            <a:r>
              <a:rPr lang="en-GB" sz="4800" dirty="0">
                <a:solidFill>
                  <a:srgbClr val="1B75BC"/>
                </a:solidFill>
              </a:rPr>
              <a:t>Health care</a:t>
            </a:r>
            <a:endParaRPr lang="en-GB" sz="4800" dirty="0">
              <a:solidFill>
                <a:srgbClr val="F7317C"/>
              </a:solidFill>
            </a:endParaRPr>
          </a:p>
        </p:txBody>
      </p:sp>
      <p:cxnSp>
        <p:nvCxnSpPr>
          <p:cNvPr id="5" name="Straight Connector 4"/>
          <p:cNvCxnSpPr/>
          <p:nvPr/>
        </p:nvCxnSpPr>
        <p:spPr>
          <a:xfrm flipV="1">
            <a:off x="0" y="620643"/>
            <a:ext cx="635000" cy="1657"/>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735286" y="620643"/>
            <a:ext cx="7456714"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973286" y="620643"/>
            <a:ext cx="8218714"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609600" y="1752600"/>
            <a:ext cx="11266714" cy="452596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Aft>
                <a:spcPts val="1800"/>
              </a:spcAft>
              <a:buClr>
                <a:srgbClr val="1B75BC"/>
              </a:buClr>
              <a:buNone/>
            </a:pPr>
            <a:r>
              <a:rPr lang="en-GB" sz="3200" dirty="0">
                <a:solidFill>
                  <a:srgbClr val="0070C0"/>
                </a:solidFill>
              </a:rPr>
              <a:t>People exempt from all health care charges include:</a:t>
            </a:r>
          </a:p>
          <a:p>
            <a:pPr>
              <a:spcAft>
                <a:spcPts val="1200"/>
              </a:spcAft>
              <a:buClr>
                <a:srgbClr val="1B75BC"/>
              </a:buClr>
              <a:buFont typeface="Arial" panose="020B0604020202020204" pitchFamily="34" charset="0"/>
              <a:buChar char="•"/>
            </a:pPr>
            <a:r>
              <a:rPr lang="en-GB" sz="2400" dirty="0">
                <a:solidFill>
                  <a:srgbClr val="0070C0"/>
                </a:solidFill>
              </a:rPr>
              <a:t> Refugees and those seeking asylum</a:t>
            </a:r>
          </a:p>
          <a:p>
            <a:pPr>
              <a:spcAft>
                <a:spcPts val="1200"/>
              </a:spcAft>
              <a:buClr>
                <a:srgbClr val="1B75BC"/>
              </a:buClr>
              <a:buFont typeface="Arial" panose="020B0604020202020204" pitchFamily="34" charset="0"/>
              <a:buChar char="•"/>
            </a:pPr>
            <a:r>
              <a:rPr lang="en-GB" sz="2400" dirty="0">
                <a:solidFill>
                  <a:srgbClr val="0070C0"/>
                </a:solidFill>
              </a:rPr>
              <a:t> Victims of trafficking or modern slavery</a:t>
            </a:r>
          </a:p>
          <a:p>
            <a:pPr>
              <a:spcAft>
                <a:spcPts val="1200"/>
              </a:spcAft>
              <a:buClr>
                <a:srgbClr val="1B75BC"/>
              </a:buClr>
              <a:buFont typeface="Arial" panose="020B0604020202020204" pitchFamily="34" charset="0"/>
              <a:buChar char="•"/>
            </a:pPr>
            <a:r>
              <a:rPr lang="en-GB" sz="2400" dirty="0">
                <a:solidFill>
                  <a:srgbClr val="0070C0"/>
                </a:solidFill>
              </a:rPr>
              <a:t> Children in care</a:t>
            </a:r>
          </a:p>
          <a:p>
            <a:pPr>
              <a:spcAft>
                <a:spcPts val="1200"/>
              </a:spcAft>
              <a:buClr>
                <a:srgbClr val="1B75BC"/>
              </a:buClr>
              <a:buFont typeface="Arial" panose="020B0604020202020204" pitchFamily="34" charset="0"/>
              <a:buChar char="•"/>
            </a:pPr>
            <a:r>
              <a:rPr lang="en-GB" sz="2400" dirty="0">
                <a:solidFill>
                  <a:srgbClr val="0070C0"/>
                </a:solidFill>
              </a:rPr>
              <a:t> People in immigration detention</a:t>
            </a:r>
          </a:p>
          <a:p>
            <a:pPr>
              <a:spcAft>
                <a:spcPts val="1200"/>
              </a:spcAft>
              <a:buClr>
                <a:srgbClr val="1B75BC"/>
              </a:buClr>
              <a:buFont typeface="Arial" panose="020B0604020202020204" pitchFamily="34" charset="0"/>
              <a:buChar char="•"/>
            </a:pPr>
            <a:r>
              <a:rPr lang="en-GB" sz="2400" dirty="0">
                <a:solidFill>
                  <a:srgbClr val="0070C0"/>
                </a:solidFill>
              </a:rPr>
              <a:t> People receiving treatment under Mental Health Act</a:t>
            </a:r>
          </a:p>
        </p:txBody>
      </p:sp>
    </p:spTree>
    <p:extLst>
      <p:ext uri="{BB962C8B-B14F-4D97-AF65-F5344CB8AC3E}">
        <p14:creationId xmlns:p14="http://schemas.microsoft.com/office/powerpoint/2010/main" val="2166352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11266714" cy="452596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0" indent="0" defTabSz="457200">
              <a:lnSpc>
                <a:spcPct val="100000"/>
              </a:lnSpc>
              <a:spcAft>
                <a:spcPts val="1800"/>
              </a:spcAft>
              <a:buClrTx/>
              <a:buSzTx/>
              <a:buNone/>
            </a:pPr>
            <a:r>
              <a:rPr lang="en-GB" sz="3200" dirty="0">
                <a:solidFill>
                  <a:srgbClr val="1B75BC"/>
                </a:solidFill>
              </a:rPr>
              <a:t>No Recourse to Public Funds (NRPF) is </a:t>
            </a:r>
            <a:r>
              <a:rPr lang="en-GB" sz="3200" b="1" dirty="0">
                <a:solidFill>
                  <a:srgbClr val="1B75BC"/>
                </a:solidFill>
              </a:rPr>
              <a:t>not</a:t>
            </a:r>
            <a:r>
              <a:rPr lang="en-GB" sz="3200" dirty="0">
                <a:solidFill>
                  <a:srgbClr val="1B75BC"/>
                </a:solidFill>
              </a:rPr>
              <a:t> an immigration status</a:t>
            </a:r>
          </a:p>
          <a:p>
            <a:pPr>
              <a:spcAft>
                <a:spcPts val="1200"/>
              </a:spcAft>
              <a:buClr>
                <a:srgbClr val="1B75BC"/>
              </a:buClr>
              <a:buFont typeface="Arial" panose="020B0604020202020204" pitchFamily="34" charset="0"/>
              <a:buChar char="•"/>
            </a:pPr>
            <a:r>
              <a:rPr lang="en-GB" sz="3200" dirty="0">
                <a:solidFill>
                  <a:srgbClr val="1B75BC"/>
                </a:solidFill>
              </a:rPr>
              <a:t> It may be a condition of somebody’s permission to be in the UK (e.g. spouse or student visas)</a:t>
            </a:r>
          </a:p>
          <a:p>
            <a:pPr>
              <a:spcAft>
                <a:spcPts val="1200"/>
              </a:spcAft>
              <a:buClr>
                <a:srgbClr val="1B75BC"/>
              </a:buClr>
              <a:buFont typeface="Arial" panose="020B0604020202020204" pitchFamily="34" charset="0"/>
              <a:buChar char="•"/>
            </a:pPr>
            <a:r>
              <a:rPr lang="en-GB" sz="3200" dirty="0">
                <a:solidFill>
                  <a:srgbClr val="1B75BC"/>
                </a:solidFill>
              </a:rPr>
              <a:t> It may be a default position because somebody does not currently have permission to be in the UK</a:t>
            </a:r>
          </a:p>
        </p:txBody>
      </p:sp>
      <p:sp>
        <p:nvSpPr>
          <p:cNvPr id="4" name="TextBox 3"/>
          <p:cNvSpPr txBox="1"/>
          <p:nvPr/>
        </p:nvSpPr>
        <p:spPr>
          <a:xfrm>
            <a:off x="762000" y="165100"/>
            <a:ext cx="6743700" cy="830997"/>
          </a:xfrm>
          <a:prstGeom prst="rect">
            <a:avLst/>
          </a:prstGeom>
          <a:noFill/>
        </p:spPr>
        <p:txBody>
          <a:bodyPr wrap="square" rtlCol="0">
            <a:spAutoFit/>
          </a:bodyPr>
          <a:lstStyle/>
          <a:p>
            <a:r>
              <a:rPr lang="en-GB" sz="4800" dirty="0">
                <a:solidFill>
                  <a:srgbClr val="1B75BC"/>
                </a:solidFill>
              </a:rPr>
              <a:t>NRPF</a:t>
            </a:r>
            <a:endParaRPr lang="en-GB" sz="4800" dirty="0">
              <a:solidFill>
                <a:srgbClr val="F7317C"/>
              </a:solidFill>
            </a:endParaRPr>
          </a:p>
        </p:txBody>
      </p:sp>
      <p:cxnSp>
        <p:nvCxnSpPr>
          <p:cNvPr id="5" name="Straight Connector 4"/>
          <p:cNvCxnSpPr/>
          <p:nvPr/>
        </p:nvCxnSpPr>
        <p:spPr>
          <a:xfrm flipV="1">
            <a:off x="0" y="620643"/>
            <a:ext cx="635000" cy="1657"/>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735286" y="620643"/>
            <a:ext cx="7456714"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460171" y="620643"/>
            <a:ext cx="9731829"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927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11266714" cy="452596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457200">
              <a:lnSpc>
                <a:spcPct val="100000"/>
              </a:lnSpc>
              <a:spcAft>
                <a:spcPts val="1200"/>
              </a:spcAft>
              <a:buClrTx/>
              <a:buSzTx/>
              <a:buFont typeface="Arial" panose="020B0604020202020204" pitchFamily="34" charset="0"/>
              <a:buChar char="•"/>
            </a:pPr>
            <a:r>
              <a:rPr lang="en-GB" sz="2800" dirty="0">
                <a:solidFill>
                  <a:srgbClr val="1B75BC"/>
                </a:solidFill>
              </a:rPr>
              <a:t> Sandra is sole carer of her British child</a:t>
            </a:r>
          </a:p>
          <a:p>
            <a:pPr defTabSz="457200">
              <a:lnSpc>
                <a:spcPct val="100000"/>
              </a:lnSpc>
              <a:spcAft>
                <a:spcPts val="1200"/>
              </a:spcAft>
              <a:buClrTx/>
              <a:buSzTx/>
              <a:buFont typeface="Arial" panose="020B0604020202020204" pitchFamily="34" charset="0"/>
              <a:buChar char="•"/>
            </a:pPr>
            <a:r>
              <a:rPr lang="en-GB" sz="2800" dirty="0">
                <a:solidFill>
                  <a:srgbClr val="1B75BC"/>
                </a:solidFill>
              </a:rPr>
              <a:t> Victim of unscrupulous solicitor</a:t>
            </a:r>
          </a:p>
          <a:p>
            <a:pPr lvl="0" defTabSz="457200">
              <a:lnSpc>
                <a:spcPct val="100000"/>
              </a:lnSpc>
              <a:spcAft>
                <a:spcPts val="1200"/>
              </a:spcAft>
              <a:buClrTx/>
              <a:buSzTx/>
              <a:buFont typeface="Arial" panose="020B0604020202020204" pitchFamily="34" charset="0"/>
              <a:buChar char="•"/>
            </a:pPr>
            <a:r>
              <a:rPr lang="en-GB" sz="2800" dirty="0">
                <a:solidFill>
                  <a:srgbClr val="1B75BC"/>
                </a:solidFill>
              </a:rPr>
              <a:t> Visa expired, making her an </a:t>
            </a:r>
            <a:r>
              <a:rPr lang="en-GB" sz="2800" dirty="0" err="1">
                <a:solidFill>
                  <a:srgbClr val="1B75BC"/>
                </a:solidFill>
              </a:rPr>
              <a:t>overstayer</a:t>
            </a:r>
            <a:endParaRPr lang="en-GB" sz="2800" dirty="0">
              <a:solidFill>
                <a:srgbClr val="1B75BC"/>
              </a:solidFill>
            </a:endParaRPr>
          </a:p>
          <a:p>
            <a:pPr lvl="0" defTabSz="457200">
              <a:lnSpc>
                <a:spcPct val="100000"/>
              </a:lnSpc>
              <a:spcAft>
                <a:spcPts val="1200"/>
              </a:spcAft>
              <a:buClrTx/>
              <a:buSzTx/>
              <a:buFont typeface="Arial" panose="020B0604020202020204" pitchFamily="34" charset="0"/>
              <a:buChar char="•"/>
            </a:pPr>
            <a:r>
              <a:rPr lang="en-GB" sz="2800" dirty="0">
                <a:solidFill>
                  <a:srgbClr val="1B75BC"/>
                </a:solidFill>
              </a:rPr>
              <a:t> Eventually applied for limited leave to remain – granted with NRPF</a:t>
            </a:r>
          </a:p>
          <a:p>
            <a:pPr lvl="0" defTabSz="457200">
              <a:lnSpc>
                <a:spcPct val="100000"/>
              </a:lnSpc>
              <a:spcAft>
                <a:spcPts val="1200"/>
              </a:spcAft>
              <a:buClrTx/>
              <a:buSzTx/>
              <a:buFont typeface="Arial" panose="020B0604020202020204" pitchFamily="34" charset="0"/>
              <a:buChar char="•"/>
            </a:pPr>
            <a:r>
              <a:rPr lang="en-GB" sz="2800" dirty="0">
                <a:solidFill>
                  <a:srgbClr val="1B75BC"/>
                </a:solidFill>
              </a:rPr>
              <a:t> Difficult to work as no access to childcare or top-up benefits </a:t>
            </a:r>
          </a:p>
          <a:p>
            <a:pPr lvl="0" defTabSz="457200">
              <a:lnSpc>
                <a:spcPct val="100000"/>
              </a:lnSpc>
              <a:spcAft>
                <a:spcPts val="1200"/>
              </a:spcAft>
              <a:buClrTx/>
              <a:buSzTx/>
              <a:buFont typeface="Arial" panose="020B0604020202020204" pitchFamily="34" charset="0"/>
              <a:buChar char="•"/>
            </a:pPr>
            <a:r>
              <a:rPr lang="en-GB" sz="2800" dirty="0">
                <a:solidFill>
                  <a:srgbClr val="1B75BC"/>
                </a:solidFill>
              </a:rPr>
              <a:t> Praxis supported her to challenge NRPF restriction</a:t>
            </a:r>
          </a:p>
        </p:txBody>
      </p:sp>
      <p:sp>
        <p:nvSpPr>
          <p:cNvPr id="4" name="TextBox 3"/>
          <p:cNvSpPr txBox="1"/>
          <p:nvPr/>
        </p:nvSpPr>
        <p:spPr>
          <a:xfrm>
            <a:off x="762000" y="165100"/>
            <a:ext cx="6743700" cy="830997"/>
          </a:xfrm>
          <a:prstGeom prst="rect">
            <a:avLst/>
          </a:prstGeom>
          <a:noFill/>
        </p:spPr>
        <p:txBody>
          <a:bodyPr wrap="square" rtlCol="0">
            <a:spAutoFit/>
          </a:bodyPr>
          <a:lstStyle/>
          <a:p>
            <a:r>
              <a:rPr lang="en-GB" sz="4800" dirty="0">
                <a:solidFill>
                  <a:srgbClr val="1B75BC"/>
                </a:solidFill>
              </a:rPr>
              <a:t>Sandra’s story</a:t>
            </a:r>
            <a:endParaRPr lang="en-GB" sz="4800" dirty="0">
              <a:solidFill>
                <a:srgbClr val="F7317C"/>
              </a:solidFill>
            </a:endParaRPr>
          </a:p>
        </p:txBody>
      </p:sp>
      <p:cxnSp>
        <p:nvCxnSpPr>
          <p:cNvPr id="5" name="Straight Connector 4"/>
          <p:cNvCxnSpPr/>
          <p:nvPr/>
        </p:nvCxnSpPr>
        <p:spPr>
          <a:xfrm flipV="1">
            <a:off x="0" y="620643"/>
            <a:ext cx="635000" cy="1657"/>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735286" y="620643"/>
            <a:ext cx="7456714"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0" y="620643"/>
            <a:ext cx="7620000"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075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11266714" cy="452596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0" defTabSz="457200">
              <a:lnSpc>
                <a:spcPct val="100000"/>
              </a:lnSpc>
              <a:spcAft>
                <a:spcPts val="1200"/>
              </a:spcAft>
              <a:buClrTx/>
              <a:buSzTx/>
              <a:buFont typeface="Arial" panose="020B0604020202020204" pitchFamily="34" charset="0"/>
              <a:buChar char="•"/>
            </a:pPr>
            <a:r>
              <a:rPr lang="en-GB" sz="2800" dirty="0">
                <a:solidFill>
                  <a:srgbClr val="1B75BC"/>
                </a:solidFill>
              </a:rPr>
              <a:t> James is a Londoner who has been here since a baby</a:t>
            </a:r>
          </a:p>
          <a:p>
            <a:pPr lvl="0" defTabSz="457200">
              <a:lnSpc>
                <a:spcPct val="100000"/>
              </a:lnSpc>
              <a:spcAft>
                <a:spcPts val="1200"/>
              </a:spcAft>
              <a:buClrTx/>
              <a:buSzTx/>
              <a:buFont typeface="Arial" panose="020B0604020202020204" pitchFamily="34" charset="0"/>
              <a:buChar char="•"/>
            </a:pPr>
            <a:r>
              <a:rPr lang="en-GB" sz="2800" dirty="0">
                <a:solidFill>
                  <a:srgbClr val="1B75BC"/>
                </a:solidFill>
              </a:rPr>
              <a:t> When he applies to go to university, discovers his parents did not apply for his citizenship</a:t>
            </a:r>
          </a:p>
          <a:p>
            <a:pPr lvl="0" defTabSz="457200">
              <a:lnSpc>
                <a:spcPct val="100000"/>
              </a:lnSpc>
              <a:spcAft>
                <a:spcPts val="1200"/>
              </a:spcAft>
              <a:buClrTx/>
              <a:buSzTx/>
              <a:buFont typeface="Arial" panose="020B0604020202020204" pitchFamily="34" charset="0"/>
              <a:buChar char="•"/>
            </a:pPr>
            <a:r>
              <a:rPr lang="en-GB" sz="2800" dirty="0">
                <a:solidFill>
                  <a:srgbClr val="1B75BC"/>
                </a:solidFill>
              </a:rPr>
              <a:t> Suddenly ‘undocumented’ – cannot work, study or claim benefits</a:t>
            </a:r>
          </a:p>
          <a:p>
            <a:pPr lvl="0" defTabSz="457200">
              <a:lnSpc>
                <a:spcPct val="100000"/>
              </a:lnSpc>
              <a:spcAft>
                <a:spcPts val="1200"/>
              </a:spcAft>
              <a:buClrTx/>
              <a:buSzTx/>
              <a:buFont typeface="Arial" panose="020B0604020202020204" pitchFamily="34" charset="0"/>
              <a:buChar char="•"/>
            </a:pPr>
            <a:r>
              <a:rPr lang="en-GB" sz="2800" dirty="0">
                <a:solidFill>
                  <a:srgbClr val="1B75BC"/>
                </a:solidFill>
              </a:rPr>
              <a:t> He has right to live in UK (half life), but faces a complex application and lengthy wait (no legal aid).</a:t>
            </a:r>
          </a:p>
        </p:txBody>
      </p:sp>
      <p:cxnSp>
        <p:nvCxnSpPr>
          <p:cNvPr id="5" name="Straight Connector 4"/>
          <p:cNvCxnSpPr/>
          <p:nvPr/>
        </p:nvCxnSpPr>
        <p:spPr>
          <a:xfrm flipV="1">
            <a:off x="0" y="620643"/>
            <a:ext cx="635000" cy="1657"/>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068389" y="620643"/>
            <a:ext cx="7123611"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180114" y="620643"/>
            <a:ext cx="8011886"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2000" y="165100"/>
            <a:ext cx="6743700" cy="830997"/>
          </a:xfrm>
          <a:prstGeom prst="rect">
            <a:avLst/>
          </a:prstGeom>
          <a:noFill/>
        </p:spPr>
        <p:txBody>
          <a:bodyPr wrap="square" rtlCol="0">
            <a:spAutoFit/>
          </a:bodyPr>
          <a:lstStyle/>
          <a:p>
            <a:r>
              <a:rPr lang="en-GB" sz="4800" dirty="0">
                <a:solidFill>
                  <a:srgbClr val="1B75BC"/>
                </a:solidFill>
              </a:rPr>
              <a:t>James’ story</a:t>
            </a:r>
            <a:endParaRPr lang="en-GB" sz="4800" dirty="0">
              <a:solidFill>
                <a:srgbClr val="F7317C"/>
              </a:solidFill>
            </a:endParaRPr>
          </a:p>
        </p:txBody>
      </p:sp>
    </p:spTree>
    <p:extLst>
      <p:ext uri="{BB962C8B-B14F-4D97-AF65-F5344CB8AC3E}">
        <p14:creationId xmlns:p14="http://schemas.microsoft.com/office/powerpoint/2010/main" val="2658328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11266714" cy="452596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0" defTabSz="457200">
              <a:lnSpc>
                <a:spcPct val="100000"/>
              </a:lnSpc>
              <a:spcAft>
                <a:spcPts val="1200"/>
              </a:spcAft>
              <a:buClrTx/>
              <a:buSzTx/>
              <a:buFont typeface="Arial" panose="020B0604020202020204" pitchFamily="34" charset="0"/>
              <a:buChar char="•"/>
            </a:pPr>
            <a:r>
              <a:rPr lang="en-GB" sz="2800" dirty="0">
                <a:solidFill>
                  <a:srgbClr val="1B75BC"/>
                </a:solidFill>
              </a:rPr>
              <a:t> Ahmed had fled persecution, but his asylum claim was refused</a:t>
            </a:r>
          </a:p>
          <a:p>
            <a:pPr lvl="0" defTabSz="457200">
              <a:lnSpc>
                <a:spcPct val="100000"/>
              </a:lnSpc>
              <a:spcAft>
                <a:spcPts val="1200"/>
              </a:spcAft>
              <a:buClrTx/>
              <a:buSzTx/>
              <a:buFont typeface="Arial" panose="020B0604020202020204" pitchFamily="34" charset="0"/>
              <a:buChar char="•"/>
            </a:pPr>
            <a:r>
              <a:rPr lang="en-GB" sz="2800" dirty="0">
                <a:solidFill>
                  <a:srgbClr val="1B75BC"/>
                </a:solidFill>
              </a:rPr>
              <a:t> Preparing a fresh claim, with new evidence </a:t>
            </a:r>
          </a:p>
          <a:p>
            <a:pPr lvl="0" defTabSz="457200">
              <a:lnSpc>
                <a:spcPct val="100000"/>
              </a:lnSpc>
              <a:spcAft>
                <a:spcPts val="1200"/>
              </a:spcAft>
              <a:buClrTx/>
              <a:buSzTx/>
              <a:buFont typeface="Arial" panose="020B0604020202020204" pitchFamily="34" charset="0"/>
              <a:buChar char="•"/>
            </a:pPr>
            <a:r>
              <a:rPr lang="en-GB" sz="2800" dirty="0">
                <a:solidFill>
                  <a:srgbClr val="1B75BC"/>
                </a:solidFill>
              </a:rPr>
              <a:t> Not entitled to any housing support or benefits while preparing claim</a:t>
            </a:r>
          </a:p>
          <a:p>
            <a:pPr lvl="0" defTabSz="457200">
              <a:lnSpc>
                <a:spcPct val="100000"/>
              </a:lnSpc>
              <a:spcAft>
                <a:spcPts val="1200"/>
              </a:spcAft>
              <a:buClrTx/>
              <a:buSzTx/>
              <a:buFont typeface="Arial" panose="020B0604020202020204" pitchFamily="34" charset="0"/>
              <a:buChar char="•"/>
            </a:pPr>
            <a:r>
              <a:rPr lang="en-GB" sz="2800" dirty="0">
                <a:solidFill>
                  <a:srgbClr val="1B75BC"/>
                </a:solidFill>
              </a:rPr>
              <a:t> He cannot work and is therefore destitute</a:t>
            </a:r>
          </a:p>
          <a:p>
            <a:pPr lvl="0" defTabSz="457200">
              <a:lnSpc>
                <a:spcPct val="100000"/>
              </a:lnSpc>
              <a:spcAft>
                <a:spcPts val="1200"/>
              </a:spcAft>
              <a:buClrTx/>
              <a:buSzTx/>
              <a:buFont typeface="Arial" panose="020B0604020202020204" pitchFamily="34" charset="0"/>
              <a:buChar char="•"/>
            </a:pPr>
            <a:r>
              <a:rPr lang="en-GB" sz="2800" dirty="0">
                <a:solidFill>
                  <a:srgbClr val="1B75BC"/>
                </a:solidFill>
              </a:rPr>
              <a:t> When ready, he must travel to Liverpool to make claim in person</a:t>
            </a:r>
          </a:p>
        </p:txBody>
      </p:sp>
      <p:sp>
        <p:nvSpPr>
          <p:cNvPr id="4" name="TextBox 3"/>
          <p:cNvSpPr txBox="1"/>
          <p:nvPr/>
        </p:nvSpPr>
        <p:spPr>
          <a:xfrm>
            <a:off x="762000" y="165100"/>
            <a:ext cx="6743700" cy="830997"/>
          </a:xfrm>
          <a:prstGeom prst="rect">
            <a:avLst/>
          </a:prstGeom>
          <a:noFill/>
        </p:spPr>
        <p:txBody>
          <a:bodyPr wrap="square" rtlCol="0">
            <a:spAutoFit/>
          </a:bodyPr>
          <a:lstStyle/>
          <a:p>
            <a:r>
              <a:rPr lang="en-GB" sz="4800" dirty="0">
                <a:solidFill>
                  <a:srgbClr val="1B75BC"/>
                </a:solidFill>
              </a:rPr>
              <a:t>Ahmed’s story</a:t>
            </a:r>
            <a:endParaRPr lang="en-GB" sz="4800" dirty="0">
              <a:solidFill>
                <a:srgbClr val="F7317C"/>
              </a:solidFill>
            </a:endParaRPr>
          </a:p>
        </p:txBody>
      </p:sp>
      <p:cxnSp>
        <p:nvCxnSpPr>
          <p:cNvPr id="5" name="Straight Connector 4"/>
          <p:cNvCxnSpPr/>
          <p:nvPr/>
        </p:nvCxnSpPr>
        <p:spPr>
          <a:xfrm flipV="1">
            <a:off x="0" y="620643"/>
            <a:ext cx="635000" cy="1657"/>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735286" y="620643"/>
            <a:ext cx="7456714"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735286" y="620643"/>
            <a:ext cx="7456714"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25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B75BC"/>
        </a:solidFill>
        <a:effectLst/>
      </p:bgPr>
    </p:bg>
    <p:spTree>
      <p:nvGrpSpPr>
        <p:cNvPr id="1" name=""/>
        <p:cNvGrpSpPr/>
        <p:nvPr/>
      </p:nvGrpSpPr>
      <p:grpSpPr>
        <a:xfrm>
          <a:off x="0" y="0"/>
          <a:ext cx="0" cy="0"/>
          <a:chOff x="0" y="0"/>
          <a:chExt cx="0" cy="0"/>
        </a:xfrm>
      </p:grpSpPr>
      <p:sp>
        <p:nvSpPr>
          <p:cNvPr id="4" name="TextBox 3"/>
          <p:cNvSpPr txBox="1"/>
          <p:nvPr/>
        </p:nvSpPr>
        <p:spPr>
          <a:xfrm>
            <a:off x="0" y="1485698"/>
            <a:ext cx="12192000" cy="3046988"/>
          </a:xfrm>
          <a:prstGeom prst="rect">
            <a:avLst/>
          </a:prstGeom>
          <a:noFill/>
        </p:spPr>
        <p:txBody>
          <a:bodyPr wrap="square" rtlCol="0">
            <a:spAutoFit/>
          </a:bodyPr>
          <a:lstStyle/>
          <a:p>
            <a:pPr lvl="0" algn="ctr"/>
            <a:r>
              <a:rPr lang="en-GB" sz="9600" b="1" dirty="0">
                <a:solidFill>
                  <a:srgbClr val="CDDC29"/>
                </a:solidFill>
              </a:rPr>
              <a:t>SUPPORT AND ACCOMMODATION</a:t>
            </a:r>
          </a:p>
        </p:txBody>
      </p:sp>
    </p:spTree>
    <p:extLst>
      <p:ext uri="{BB962C8B-B14F-4D97-AF65-F5344CB8AC3E}">
        <p14:creationId xmlns:p14="http://schemas.microsoft.com/office/powerpoint/2010/main" val="1581913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11266714" cy="452596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0" indent="0" defTabSz="457200">
              <a:lnSpc>
                <a:spcPct val="100000"/>
              </a:lnSpc>
              <a:spcBef>
                <a:spcPct val="20000"/>
              </a:spcBef>
              <a:spcAft>
                <a:spcPts val="0"/>
              </a:spcAft>
              <a:buClrTx/>
              <a:buSzTx/>
              <a:buNone/>
            </a:pPr>
            <a:endParaRPr lang="en-GB" sz="2800" dirty="0">
              <a:solidFill>
                <a:srgbClr val="1B75BC"/>
              </a:solidFill>
            </a:endParaRPr>
          </a:p>
        </p:txBody>
      </p:sp>
      <p:cxnSp>
        <p:nvCxnSpPr>
          <p:cNvPr id="5" name="Straight Connector 4"/>
          <p:cNvCxnSpPr/>
          <p:nvPr/>
        </p:nvCxnSpPr>
        <p:spPr>
          <a:xfrm flipV="1">
            <a:off x="0" y="620643"/>
            <a:ext cx="635000" cy="1657"/>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532914" y="620643"/>
            <a:ext cx="4659086"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 y="165100"/>
            <a:ext cx="7445829" cy="1569660"/>
          </a:xfrm>
          <a:prstGeom prst="rect">
            <a:avLst/>
          </a:prstGeom>
          <a:noFill/>
        </p:spPr>
        <p:txBody>
          <a:bodyPr wrap="square" rtlCol="0">
            <a:spAutoFit/>
          </a:bodyPr>
          <a:lstStyle/>
          <a:p>
            <a:r>
              <a:rPr lang="en-GB" sz="4800" dirty="0">
                <a:solidFill>
                  <a:srgbClr val="1B75BC"/>
                </a:solidFill>
              </a:rPr>
              <a:t>Statutory accommodation</a:t>
            </a:r>
            <a:endParaRPr lang="en-GB" sz="4800" dirty="0">
              <a:solidFill>
                <a:srgbClr val="F7317C"/>
              </a:solidFill>
            </a:endParaRPr>
          </a:p>
          <a:p>
            <a:endParaRPr lang="en-GB" sz="4800" dirty="0">
              <a:solidFill>
                <a:srgbClr val="F7317C"/>
              </a:solidFill>
            </a:endParaRPr>
          </a:p>
        </p:txBody>
      </p:sp>
      <p:sp>
        <p:nvSpPr>
          <p:cNvPr id="9" name="Content Placeholder 2"/>
          <p:cNvSpPr txBox="1">
            <a:spLocks/>
          </p:cNvSpPr>
          <p:nvPr/>
        </p:nvSpPr>
        <p:spPr>
          <a:xfrm>
            <a:off x="609600" y="1752600"/>
            <a:ext cx="11266714" cy="452596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0" defTabSz="457200">
              <a:lnSpc>
                <a:spcPct val="100000"/>
              </a:lnSpc>
              <a:spcAft>
                <a:spcPts val="1800"/>
              </a:spcAft>
              <a:buClrTx/>
              <a:buSzTx/>
              <a:buFont typeface="Arial" panose="020B0604020202020204" pitchFamily="34" charset="0"/>
              <a:buChar char="•"/>
            </a:pPr>
            <a:r>
              <a:rPr lang="en-GB" sz="3200" dirty="0">
                <a:solidFill>
                  <a:srgbClr val="1B75BC"/>
                </a:solidFill>
              </a:rPr>
              <a:t> </a:t>
            </a:r>
            <a:r>
              <a:rPr lang="en-GB" sz="3200" b="1" dirty="0">
                <a:solidFill>
                  <a:srgbClr val="1B75BC"/>
                </a:solidFill>
              </a:rPr>
              <a:t>Care Act 2014 </a:t>
            </a:r>
            <a:r>
              <a:rPr lang="en-GB" sz="3200" dirty="0">
                <a:solidFill>
                  <a:srgbClr val="1B75BC"/>
                </a:solidFill>
              </a:rPr>
              <a:t>– Vulnerable clients (e.g. mental health)</a:t>
            </a:r>
          </a:p>
          <a:p>
            <a:pPr lvl="0" defTabSz="457200">
              <a:lnSpc>
                <a:spcPct val="100000"/>
              </a:lnSpc>
              <a:spcAft>
                <a:spcPts val="1800"/>
              </a:spcAft>
              <a:buClrTx/>
              <a:buSzTx/>
              <a:buFont typeface="Arial" panose="020B0604020202020204" pitchFamily="34" charset="0"/>
              <a:buChar char="•"/>
            </a:pPr>
            <a:r>
              <a:rPr lang="en-GB" sz="3200" dirty="0">
                <a:solidFill>
                  <a:srgbClr val="1B75BC"/>
                </a:solidFill>
              </a:rPr>
              <a:t> </a:t>
            </a:r>
            <a:r>
              <a:rPr lang="en-GB" sz="3200" b="1" dirty="0">
                <a:solidFill>
                  <a:srgbClr val="1B75BC"/>
                </a:solidFill>
              </a:rPr>
              <a:t>Children Act 1989 </a:t>
            </a:r>
            <a:r>
              <a:rPr lang="en-GB" sz="3200" dirty="0">
                <a:solidFill>
                  <a:srgbClr val="1B75BC"/>
                </a:solidFill>
              </a:rPr>
              <a:t>– Section 17 support</a:t>
            </a:r>
          </a:p>
          <a:p>
            <a:pPr lvl="0" defTabSz="457200">
              <a:lnSpc>
                <a:spcPct val="100000"/>
              </a:lnSpc>
              <a:spcAft>
                <a:spcPts val="1800"/>
              </a:spcAft>
              <a:buClrTx/>
              <a:buSzTx/>
              <a:buFont typeface="Arial" panose="020B0604020202020204" pitchFamily="34" charset="0"/>
              <a:buChar char="•"/>
            </a:pPr>
            <a:r>
              <a:rPr lang="en-GB" sz="3200" dirty="0">
                <a:solidFill>
                  <a:srgbClr val="1B75BC"/>
                </a:solidFill>
              </a:rPr>
              <a:t> </a:t>
            </a:r>
            <a:r>
              <a:rPr lang="en-GB" sz="3200" b="1" dirty="0">
                <a:solidFill>
                  <a:srgbClr val="1B75BC"/>
                </a:solidFill>
              </a:rPr>
              <a:t>Immigration and Asylum Act 1999 </a:t>
            </a:r>
            <a:r>
              <a:rPr lang="en-GB" sz="3200" dirty="0">
                <a:solidFill>
                  <a:srgbClr val="1B75BC"/>
                </a:solidFill>
              </a:rPr>
              <a:t>– Asylum Support Accommodation (formerly NASS) </a:t>
            </a:r>
          </a:p>
        </p:txBody>
      </p:sp>
    </p:spTree>
    <p:extLst>
      <p:ext uri="{BB962C8B-B14F-4D97-AF65-F5344CB8AC3E}">
        <p14:creationId xmlns:p14="http://schemas.microsoft.com/office/powerpoint/2010/main" val="48168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11266714" cy="452596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0" indent="0" defTabSz="457200">
              <a:lnSpc>
                <a:spcPct val="100000"/>
              </a:lnSpc>
              <a:spcBef>
                <a:spcPct val="20000"/>
              </a:spcBef>
              <a:spcAft>
                <a:spcPts val="0"/>
              </a:spcAft>
              <a:buClrTx/>
              <a:buSzTx/>
              <a:buNone/>
            </a:pPr>
            <a:endParaRPr lang="en-GB" sz="2800" dirty="0">
              <a:solidFill>
                <a:srgbClr val="1B75BC"/>
              </a:solidFill>
            </a:endParaRPr>
          </a:p>
        </p:txBody>
      </p:sp>
      <p:cxnSp>
        <p:nvCxnSpPr>
          <p:cNvPr id="5" name="Straight Connector 4"/>
          <p:cNvCxnSpPr/>
          <p:nvPr/>
        </p:nvCxnSpPr>
        <p:spPr>
          <a:xfrm flipV="1">
            <a:off x="0" y="620643"/>
            <a:ext cx="635000" cy="1657"/>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705600" y="620643"/>
            <a:ext cx="5486400"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 y="165100"/>
            <a:ext cx="7445829" cy="1569660"/>
          </a:xfrm>
          <a:prstGeom prst="rect">
            <a:avLst/>
          </a:prstGeom>
          <a:noFill/>
        </p:spPr>
        <p:txBody>
          <a:bodyPr wrap="square" rtlCol="0">
            <a:spAutoFit/>
          </a:bodyPr>
          <a:lstStyle/>
          <a:p>
            <a:r>
              <a:rPr lang="en-GB" sz="4800" dirty="0">
                <a:solidFill>
                  <a:srgbClr val="1B75BC"/>
                </a:solidFill>
              </a:rPr>
              <a:t>Other accommodation</a:t>
            </a:r>
            <a:endParaRPr lang="en-GB" sz="4800" dirty="0">
              <a:solidFill>
                <a:srgbClr val="F7317C"/>
              </a:solidFill>
            </a:endParaRPr>
          </a:p>
          <a:p>
            <a:endParaRPr lang="en-GB" sz="4800" dirty="0">
              <a:solidFill>
                <a:srgbClr val="F7317C"/>
              </a:solidFill>
            </a:endParaRPr>
          </a:p>
        </p:txBody>
      </p:sp>
      <p:sp>
        <p:nvSpPr>
          <p:cNvPr id="10" name="Content Placeholder 2"/>
          <p:cNvSpPr txBox="1">
            <a:spLocks/>
          </p:cNvSpPr>
          <p:nvPr/>
        </p:nvSpPr>
        <p:spPr>
          <a:xfrm>
            <a:off x="609600" y="1713416"/>
            <a:ext cx="5085806" cy="483076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buClr>
                <a:srgbClr val="1B75BC"/>
              </a:buClr>
              <a:buFont typeface="Arial" panose="020B0604020202020204" pitchFamily="34" charset="0"/>
              <a:buChar char="•"/>
            </a:pPr>
            <a:r>
              <a:rPr lang="en-GB" sz="3600" dirty="0">
                <a:solidFill>
                  <a:srgbClr val="0070C0"/>
                </a:solidFill>
              </a:rPr>
              <a:t> Hosting</a:t>
            </a:r>
          </a:p>
          <a:p>
            <a:pPr>
              <a:spcAft>
                <a:spcPts val="1200"/>
              </a:spcAft>
              <a:buClr>
                <a:srgbClr val="1B75BC"/>
              </a:buClr>
              <a:buFont typeface="Arial" panose="020B0604020202020204" pitchFamily="34" charset="0"/>
              <a:buChar char="•"/>
            </a:pPr>
            <a:r>
              <a:rPr lang="en-GB" sz="3600" dirty="0">
                <a:solidFill>
                  <a:srgbClr val="0070C0"/>
                </a:solidFill>
              </a:rPr>
              <a:t> Winter night shelters</a:t>
            </a:r>
          </a:p>
          <a:p>
            <a:pPr>
              <a:spcAft>
                <a:spcPts val="1200"/>
              </a:spcAft>
              <a:buClr>
                <a:srgbClr val="1B75BC"/>
              </a:buClr>
              <a:buFont typeface="Arial" panose="020B0604020202020204" pitchFamily="34" charset="0"/>
              <a:buChar char="•"/>
            </a:pPr>
            <a:r>
              <a:rPr lang="en-GB" sz="3600" dirty="0">
                <a:solidFill>
                  <a:srgbClr val="0070C0"/>
                </a:solidFill>
              </a:rPr>
              <a:t> Temporary accommodation projects</a:t>
            </a:r>
          </a:p>
          <a:p>
            <a:pPr>
              <a:spcAft>
                <a:spcPts val="1200"/>
              </a:spcAft>
              <a:buClr>
                <a:srgbClr val="1B75BC"/>
              </a:buClr>
              <a:buFont typeface="Arial" panose="020B0604020202020204" pitchFamily="34" charset="0"/>
              <a:buChar char="•"/>
            </a:pPr>
            <a:r>
              <a:rPr lang="en-GB" sz="3600" dirty="0">
                <a:solidFill>
                  <a:srgbClr val="0070C0"/>
                </a:solidFill>
              </a:rPr>
              <a:t> Faith and community</a:t>
            </a:r>
          </a:p>
        </p:txBody>
      </p:sp>
      <p:sp>
        <p:nvSpPr>
          <p:cNvPr id="11" name="Content Placeholder 2"/>
          <p:cNvSpPr txBox="1">
            <a:spLocks/>
          </p:cNvSpPr>
          <p:nvPr/>
        </p:nvSpPr>
        <p:spPr>
          <a:xfrm>
            <a:off x="6797038" y="1713416"/>
            <a:ext cx="5449888" cy="483076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buClr>
                <a:srgbClr val="1B75BC"/>
              </a:buClr>
              <a:buFont typeface="Arial" panose="020B0604020202020204" pitchFamily="34" charset="0"/>
              <a:buChar char="•"/>
            </a:pPr>
            <a:r>
              <a:rPr lang="en-GB" sz="3600" dirty="0">
                <a:solidFill>
                  <a:srgbClr val="0070C0"/>
                </a:solidFill>
              </a:rPr>
              <a:t> Friends and family</a:t>
            </a:r>
          </a:p>
          <a:p>
            <a:pPr>
              <a:spcAft>
                <a:spcPts val="1200"/>
              </a:spcAft>
              <a:buClr>
                <a:srgbClr val="1B75BC"/>
              </a:buClr>
              <a:buFont typeface="Arial" panose="020B0604020202020204" pitchFamily="34" charset="0"/>
              <a:buChar char="•"/>
            </a:pPr>
            <a:r>
              <a:rPr lang="en-GB" sz="3600" dirty="0">
                <a:solidFill>
                  <a:srgbClr val="0070C0"/>
                </a:solidFill>
              </a:rPr>
              <a:t> Specialist DV and trafficking services</a:t>
            </a:r>
          </a:p>
          <a:p>
            <a:pPr>
              <a:spcAft>
                <a:spcPts val="1200"/>
              </a:spcAft>
              <a:buClr>
                <a:srgbClr val="1B75BC"/>
              </a:buClr>
              <a:buFont typeface="Arial" panose="020B0604020202020204" pitchFamily="34" charset="0"/>
              <a:buChar char="•"/>
            </a:pPr>
            <a:r>
              <a:rPr lang="en-GB" sz="3600" dirty="0">
                <a:solidFill>
                  <a:srgbClr val="0070C0"/>
                </a:solidFill>
              </a:rPr>
              <a:t> Specialist rough sleeping services</a:t>
            </a:r>
          </a:p>
          <a:p>
            <a:pPr>
              <a:spcAft>
                <a:spcPts val="1200"/>
              </a:spcAft>
              <a:buClr>
                <a:srgbClr val="1B75BC"/>
              </a:buClr>
              <a:buFont typeface="Arial" panose="020B0604020202020204" pitchFamily="34" charset="0"/>
              <a:buChar char="•"/>
            </a:pPr>
            <a:r>
              <a:rPr lang="en-GB" sz="3600" dirty="0">
                <a:solidFill>
                  <a:srgbClr val="0070C0"/>
                </a:solidFill>
              </a:rPr>
              <a:t> Private rental</a:t>
            </a:r>
          </a:p>
        </p:txBody>
      </p:sp>
    </p:spTree>
    <p:extLst>
      <p:ext uri="{BB962C8B-B14F-4D97-AF65-F5344CB8AC3E}">
        <p14:creationId xmlns:p14="http://schemas.microsoft.com/office/powerpoint/2010/main" val="1483991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B75BC"/>
        </a:solidFill>
        <a:effectLst/>
      </p:bgPr>
    </p:bg>
    <p:spTree>
      <p:nvGrpSpPr>
        <p:cNvPr id="1" name=""/>
        <p:cNvGrpSpPr/>
        <p:nvPr/>
      </p:nvGrpSpPr>
      <p:grpSpPr>
        <a:xfrm>
          <a:off x="0" y="0"/>
          <a:ext cx="0" cy="0"/>
          <a:chOff x="0" y="0"/>
          <a:chExt cx="0" cy="0"/>
        </a:xfrm>
      </p:grpSpPr>
      <p:sp>
        <p:nvSpPr>
          <p:cNvPr id="4" name="TextBox 3"/>
          <p:cNvSpPr txBox="1"/>
          <p:nvPr/>
        </p:nvSpPr>
        <p:spPr>
          <a:xfrm>
            <a:off x="665616" y="1768727"/>
            <a:ext cx="10787743" cy="3046988"/>
          </a:xfrm>
          <a:prstGeom prst="rect">
            <a:avLst/>
          </a:prstGeom>
          <a:noFill/>
        </p:spPr>
        <p:txBody>
          <a:bodyPr wrap="square" rtlCol="0">
            <a:spAutoFit/>
          </a:bodyPr>
          <a:lstStyle/>
          <a:p>
            <a:pPr lvl="0" algn="ctr"/>
            <a:r>
              <a:rPr lang="en-GB" sz="9600" b="1" dirty="0">
                <a:solidFill>
                  <a:srgbClr val="CDDC29"/>
                </a:solidFill>
              </a:rPr>
              <a:t>IMMIGRATION ADVICE</a:t>
            </a:r>
          </a:p>
        </p:txBody>
      </p:sp>
    </p:spTree>
    <p:extLst>
      <p:ext uri="{BB962C8B-B14F-4D97-AF65-F5344CB8AC3E}">
        <p14:creationId xmlns:p14="http://schemas.microsoft.com/office/powerpoint/2010/main" val="3875746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75BC"/>
        </a:solidFill>
        <a:effectLst/>
      </p:bgPr>
    </p:bg>
    <p:spTree>
      <p:nvGrpSpPr>
        <p:cNvPr id="1" name=""/>
        <p:cNvGrpSpPr/>
        <p:nvPr/>
      </p:nvGrpSpPr>
      <p:grpSpPr>
        <a:xfrm>
          <a:off x="0" y="0"/>
          <a:ext cx="0" cy="0"/>
          <a:chOff x="0" y="0"/>
          <a:chExt cx="0" cy="0"/>
        </a:xfrm>
      </p:grpSpPr>
      <p:sp>
        <p:nvSpPr>
          <p:cNvPr id="4" name="TextBox 3"/>
          <p:cNvSpPr txBox="1"/>
          <p:nvPr/>
        </p:nvSpPr>
        <p:spPr>
          <a:xfrm>
            <a:off x="1522266" y="1779612"/>
            <a:ext cx="8910207" cy="1938992"/>
          </a:xfrm>
          <a:prstGeom prst="rect">
            <a:avLst/>
          </a:prstGeom>
          <a:noFill/>
        </p:spPr>
        <p:txBody>
          <a:bodyPr wrap="square" rtlCol="0">
            <a:spAutoFit/>
          </a:bodyPr>
          <a:lstStyle/>
          <a:p>
            <a:pPr lvl="0" algn="ctr"/>
            <a:r>
              <a:rPr lang="en-GB" sz="12000" b="1" dirty="0">
                <a:solidFill>
                  <a:srgbClr val="CDDC29"/>
                </a:solidFill>
              </a:rPr>
              <a:t>CONTEXT</a:t>
            </a:r>
          </a:p>
        </p:txBody>
      </p:sp>
    </p:spTree>
    <p:extLst>
      <p:ext uri="{BB962C8B-B14F-4D97-AF65-F5344CB8AC3E}">
        <p14:creationId xmlns:p14="http://schemas.microsoft.com/office/powerpoint/2010/main" val="3957581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11266714" cy="452596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21792" indent="-457200" defTabSz="457200">
              <a:lnSpc>
                <a:spcPct val="100000"/>
              </a:lnSpc>
              <a:spcAft>
                <a:spcPts val="1200"/>
              </a:spcAft>
              <a:buClrTx/>
              <a:buFont typeface="Arial" panose="020B0604020202020204" pitchFamily="34" charset="0"/>
              <a:buChar char="•"/>
            </a:pPr>
            <a:r>
              <a:rPr lang="en-GB" sz="3200" dirty="0">
                <a:solidFill>
                  <a:srgbClr val="1B75BC"/>
                </a:solidFill>
              </a:rPr>
              <a:t>Immigration Advisors </a:t>
            </a:r>
            <a:r>
              <a:rPr lang="en-GB" sz="3200" b="1" dirty="0">
                <a:solidFill>
                  <a:srgbClr val="1B75BC"/>
                </a:solidFill>
              </a:rPr>
              <a:t>must </a:t>
            </a:r>
            <a:r>
              <a:rPr lang="en-GB" sz="3200" dirty="0">
                <a:solidFill>
                  <a:srgbClr val="1B75BC"/>
                </a:solidFill>
              </a:rPr>
              <a:t>be registered with Office of Immigration Services Commissioner (OISC)</a:t>
            </a:r>
            <a:endParaRPr lang="en-GB" sz="3200" b="1" dirty="0">
              <a:solidFill>
                <a:srgbClr val="1B75BC"/>
              </a:solidFill>
            </a:endParaRPr>
          </a:p>
          <a:p>
            <a:pPr marL="621792" indent="-457200" defTabSz="457200">
              <a:lnSpc>
                <a:spcPct val="100000"/>
              </a:lnSpc>
              <a:spcAft>
                <a:spcPts val="1200"/>
              </a:spcAft>
              <a:buClrTx/>
              <a:buFont typeface="Arial" panose="020B0604020202020204" pitchFamily="34" charset="0"/>
              <a:buChar char="•"/>
            </a:pPr>
            <a:r>
              <a:rPr lang="en-GB" sz="3200" dirty="0">
                <a:solidFill>
                  <a:srgbClr val="1B75BC"/>
                </a:solidFill>
              </a:rPr>
              <a:t>Different levels of OISC services</a:t>
            </a:r>
          </a:p>
          <a:p>
            <a:pPr marL="621792" indent="-457200" defTabSz="457200">
              <a:lnSpc>
                <a:spcPct val="100000"/>
              </a:lnSpc>
              <a:spcAft>
                <a:spcPts val="1200"/>
              </a:spcAft>
              <a:buClrTx/>
              <a:buFont typeface="Arial" panose="020B0604020202020204" pitchFamily="34" charset="0"/>
              <a:buChar char="•"/>
            </a:pPr>
            <a:r>
              <a:rPr lang="en-GB" sz="3200" dirty="0">
                <a:solidFill>
                  <a:srgbClr val="1B75BC"/>
                </a:solidFill>
              </a:rPr>
              <a:t>It is an offence to give immigration advice without being qualified or registered</a:t>
            </a:r>
          </a:p>
          <a:p>
            <a:pPr marL="457200" lvl="1" indent="0" defTabSz="457200">
              <a:lnSpc>
                <a:spcPct val="100000"/>
              </a:lnSpc>
              <a:spcBef>
                <a:spcPct val="20000"/>
              </a:spcBef>
              <a:spcAft>
                <a:spcPts val="0"/>
              </a:spcAft>
              <a:buClrTx/>
              <a:buNone/>
            </a:pPr>
            <a:endParaRPr lang="en-GB" sz="2800" dirty="0">
              <a:solidFill>
                <a:srgbClr val="1B75BC"/>
              </a:solidFill>
            </a:endParaRPr>
          </a:p>
        </p:txBody>
      </p:sp>
      <p:cxnSp>
        <p:nvCxnSpPr>
          <p:cNvPr id="5" name="Straight Connector 4"/>
          <p:cNvCxnSpPr/>
          <p:nvPr/>
        </p:nvCxnSpPr>
        <p:spPr>
          <a:xfrm flipV="1">
            <a:off x="0" y="620643"/>
            <a:ext cx="635000" cy="1657"/>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823857" y="620643"/>
            <a:ext cx="6368143"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2000" y="165100"/>
            <a:ext cx="6743700" cy="830997"/>
          </a:xfrm>
          <a:prstGeom prst="rect">
            <a:avLst/>
          </a:prstGeom>
          <a:noFill/>
        </p:spPr>
        <p:txBody>
          <a:bodyPr wrap="square" rtlCol="0">
            <a:spAutoFit/>
          </a:bodyPr>
          <a:lstStyle/>
          <a:p>
            <a:r>
              <a:rPr lang="en-GB" sz="4800" dirty="0">
                <a:solidFill>
                  <a:srgbClr val="1B75BC"/>
                </a:solidFill>
              </a:rPr>
              <a:t>Immigration advice</a:t>
            </a:r>
            <a:endParaRPr lang="en-GB" sz="4800" dirty="0">
              <a:solidFill>
                <a:srgbClr val="F7317C"/>
              </a:solidFill>
            </a:endParaRPr>
          </a:p>
        </p:txBody>
      </p:sp>
    </p:spTree>
    <p:extLst>
      <p:ext uri="{BB962C8B-B14F-4D97-AF65-F5344CB8AC3E}">
        <p14:creationId xmlns:p14="http://schemas.microsoft.com/office/powerpoint/2010/main" val="2769287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11266714" cy="1505441"/>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lvl="1" indent="0" defTabSz="457200">
              <a:lnSpc>
                <a:spcPct val="100000"/>
              </a:lnSpc>
              <a:spcBef>
                <a:spcPts val="1200"/>
              </a:spcBef>
              <a:spcAft>
                <a:spcPts val="1200"/>
              </a:spcAft>
              <a:buClrTx/>
              <a:buNone/>
            </a:pPr>
            <a:r>
              <a:rPr lang="en-GB" sz="3700" dirty="0">
                <a:solidFill>
                  <a:srgbClr val="1B75BC"/>
                </a:solidFill>
              </a:rPr>
              <a:t>How can I help a client who needs immigration advice?</a:t>
            </a:r>
          </a:p>
          <a:p>
            <a:pPr marL="457200" lvl="1" indent="0" defTabSz="457200">
              <a:lnSpc>
                <a:spcPct val="100000"/>
              </a:lnSpc>
              <a:spcBef>
                <a:spcPct val="20000"/>
              </a:spcBef>
              <a:spcAft>
                <a:spcPts val="0"/>
              </a:spcAft>
              <a:buClrTx/>
              <a:buNone/>
            </a:pPr>
            <a:endParaRPr lang="en-GB" sz="2800" dirty="0">
              <a:solidFill>
                <a:srgbClr val="1B75BC"/>
              </a:solidFill>
            </a:endParaRPr>
          </a:p>
          <a:p>
            <a:pPr marL="457200" lvl="1" indent="0" defTabSz="457200">
              <a:lnSpc>
                <a:spcPct val="100000"/>
              </a:lnSpc>
              <a:spcBef>
                <a:spcPct val="20000"/>
              </a:spcBef>
              <a:spcAft>
                <a:spcPts val="0"/>
              </a:spcAft>
              <a:buClrTx/>
              <a:buNone/>
            </a:pPr>
            <a:endParaRPr lang="en-GB" sz="2800" dirty="0">
              <a:solidFill>
                <a:srgbClr val="1B75BC"/>
              </a:solidFill>
            </a:endParaRPr>
          </a:p>
          <a:p>
            <a:pPr marL="457200" lvl="1" indent="0" defTabSz="457200">
              <a:lnSpc>
                <a:spcPct val="100000"/>
              </a:lnSpc>
              <a:spcBef>
                <a:spcPct val="20000"/>
              </a:spcBef>
              <a:spcAft>
                <a:spcPts val="0"/>
              </a:spcAft>
              <a:buClrTx/>
              <a:buNone/>
            </a:pPr>
            <a:endParaRPr lang="en-GB" sz="2800" dirty="0">
              <a:solidFill>
                <a:srgbClr val="1B75BC"/>
              </a:solidFill>
            </a:endParaRPr>
          </a:p>
        </p:txBody>
      </p:sp>
      <p:cxnSp>
        <p:nvCxnSpPr>
          <p:cNvPr id="5" name="Straight Connector 4"/>
          <p:cNvCxnSpPr/>
          <p:nvPr/>
        </p:nvCxnSpPr>
        <p:spPr>
          <a:xfrm flipV="1">
            <a:off x="0" y="620643"/>
            <a:ext cx="635000" cy="1657"/>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 y="165100"/>
            <a:ext cx="6743700" cy="830997"/>
          </a:xfrm>
          <a:prstGeom prst="rect">
            <a:avLst/>
          </a:prstGeom>
          <a:noFill/>
        </p:spPr>
        <p:txBody>
          <a:bodyPr wrap="square" rtlCol="0">
            <a:spAutoFit/>
          </a:bodyPr>
          <a:lstStyle/>
          <a:p>
            <a:r>
              <a:rPr lang="en-GB" sz="4800" dirty="0">
                <a:solidFill>
                  <a:srgbClr val="1B75BC"/>
                </a:solidFill>
              </a:rPr>
              <a:t>Immigration advice</a:t>
            </a:r>
            <a:endParaRPr lang="en-GB" sz="4800" dirty="0">
              <a:solidFill>
                <a:srgbClr val="F7317C"/>
              </a:solidFill>
            </a:endParaRPr>
          </a:p>
        </p:txBody>
      </p:sp>
      <p:cxnSp>
        <p:nvCxnSpPr>
          <p:cNvPr id="8" name="Straight Connector 7"/>
          <p:cNvCxnSpPr/>
          <p:nvPr/>
        </p:nvCxnSpPr>
        <p:spPr>
          <a:xfrm>
            <a:off x="5823857" y="620643"/>
            <a:ext cx="6368143"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61552" y="2883574"/>
            <a:ext cx="10358846" cy="3628686"/>
          </a:xfrm>
          <a:prstGeom prst="rect">
            <a:avLst/>
          </a:prstGeom>
          <a:noFill/>
        </p:spPr>
        <p:txBody>
          <a:bodyPr wrap="square" rtlCol="0">
            <a:spAutoFit/>
          </a:bodyPr>
          <a:lstStyle/>
          <a:p>
            <a:pPr marL="971550" lvl="1" indent="-514350" defTabSz="457200">
              <a:lnSpc>
                <a:spcPct val="100000"/>
              </a:lnSpc>
              <a:spcBef>
                <a:spcPct val="20000"/>
              </a:spcBef>
              <a:spcAft>
                <a:spcPts val="0"/>
              </a:spcAft>
              <a:buClrTx/>
              <a:buAutoNum type="arabicPeriod"/>
            </a:pPr>
            <a:r>
              <a:rPr lang="en-GB" sz="3200" b="1" dirty="0">
                <a:solidFill>
                  <a:srgbClr val="1B75BC"/>
                </a:solidFill>
              </a:rPr>
              <a:t>Refer them to a qualified immigration solicitor</a:t>
            </a:r>
          </a:p>
          <a:p>
            <a:pPr lvl="1" defTabSz="457200">
              <a:spcBef>
                <a:spcPct val="20000"/>
              </a:spcBef>
            </a:pPr>
            <a:endParaRPr lang="en-GB" sz="2600" dirty="0">
              <a:solidFill>
                <a:srgbClr val="1B75BC"/>
              </a:solidFill>
              <a:hlinkClick r:id="rId3"/>
            </a:endParaRPr>
          </a:p>
          <a:p>
            <a:pPr lvl="1" defTabSz="457200">
              <a:spcBef>
                <a:spcPct val="20000"/>
              </a:spcBef>
            </a:pPr>
            <a:r>
              <a:rPr lang="en-GB" sz="2600" b="1" dirty="0">
                <a:solidFill>
                  <a:srgbClr val="1B75BC"/>
                </a:solidFill>
              </a:rPr>
              <a:t>Solicitors Regulation Authority: </a:t>
            </a:r>
            <a:r>
              <a:rPr lang="en-GB" sz="2600" dirty="0">
                <a:solidFill>
                  <a:srgbClr val="1B75BC"/>
                </a:solidFill>
                <a:hlinkClick r:id="rId3"/>
              </a:rPr>
              <a:t>https://www.sra.org.uk/consumers/using-solicitor/find-solicitor.page</a:t>
            </a:r>
            <a:endParaRPr lang="en-GB" sz="2600" dirty="0">
              <a:solidFill>
                <a:srgbClr val="1B75BC"/>
              </a:solidFill>
            </a:endParaRPr>
          </a:p>
          <a:p>
            <a:pPr lvl="1" defTabSz="457200">
              <a:spcBef>
                <a:spcPct val="20000"/>
              </a:spcBef>
            </a:pPr>
            <a:r>
              <a:rPr lang="en-GB" sz="2600" b="1" dirty="0">
                <a:solidFill>
                  <a:srgbClr val="1B75BC"/>
                </a:solidFill>
              </a:rPr>
              <a:t>Law Society: </a:t>
            </a:r>
            <a:r>
              <a:rPr lang="en-GB" sz="2600" dirty="0">
                <a:solidFill>
                  <a:srgbClr val="1B75BC"/>
                </a:solidFill>
                <a:hlinkClick r:id="rId4"/>
              </a:rPr>
              <a:t>http://solicitors.lawsociety.org.uk/</a:t>
            </a:r>
            <a:endParaRPr lang="en-GB" sz="2600" dirty="0">
              <a:solidFill>
                <a:srgbClr val="1B75BC"/>
              </a:solidFill>
            </a:endParaRPr>
          </a:p>
          <a:p>
            <a:pPr lvl="1" defTabSz="457200">
              <a:spcBef>
                <a:spcPct val="20000"/>
              </a:spcBef>
            </a:pPr>
            <a:r>
              <a:rPr lang="en-GB" sz="2600" b="1" dirty="0">
                <a:solidFill>
                  <a:srgbClr val="1B75BC"/>
                </a:solidFill>
              </a:rPr>
              <a:t>Legal Aid Agency: </a:t>
            </a:r>
            <a:r>
              <a:rPr lang="en-GB" sz="2600" dirty="0">
                <a:solidFill>
                  <a:srgbClr val="1B75BC"/>
                </a:solidFill>
                <a:hlinkClick r:id="rId5"/>
              </a:rPr>
              <a:t>https://www.gov.uk/government/organisations/legal-aid-agency</a:t>
            </a:r>
            <a:endParaRPr lang="en-GB" sz="2600" dirty="0">
              <a:solidFill>
                <a:srgbClr val="1B75BC"/>
              </a:solidFill>
            </a:endParaRPr>
          </a:p>
          <a:p>
            <a:endParaRPr lang="en-GB" dirty="0"/>
          </a:p>
        </p:txBody>
      </p:sp>
    </p:spTree>
    <p:extLst>
      <p:ext uri="{BB962C8B-B14F-4D97-AF65-F5344CB8AC3E}">
        <p14:creationId xmlns:p14="http://schemas.microsoft.com/office/powerpoint/2010/main" val="317778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620643"/>
            <a:ext cx="635000" cy="1657"/>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 y="165100"/>
            <a:ext cx="6743700" cy="830997"/>
          </a:xfrm>
          <a:prstGeom prst="rect">
            <a:avLst/>
          </a:prstGeom>
          <a:noFill/>
        </p:spPr>
        <p:txBody>
          <a:bodyPr wrap="square" rtlCol="0">
            <a:spAutoFit/>
          </a:bodyPr>
          <a:lstStyle/>
          <a:p>
            <a:r>
              <a:rPr lang="en-GB" sz="4800" dirty="0">
                <a:solidFill>
                  <a:srgbClr val="1B75BC"/>
                </a:solidFill>
              </a:rPr>
              <a:t>Immigration advice</a:t>
            </a:r>
            <a:endParaRPr lang="en-GB" sz="4800" dirty="0">
              <a:solidFill>
                <a:srgbClr val="F7317C"/>
              </a:solidFill>
            </a:endParaRPr>
          </a:p>
        </p:txBody>
      </p:sp>
      <p:cxnSp>
        <p:nvCxnSpPr>
          <p:cNvPr id="8" name="Straight Connector 7"/>
          <p:cNvCxnSpPr/>
          <p:nvPr/>
        </p:nvCxnSpPr>
        <p:spPr>
          <a:xfrm>
            <a:off x="5823857" y="620643"/>
            <a:ext cx="6368143"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457200" y="1600200"/>
            <a:ext cx="11266714" cy="4525963"/>
          </a:xfrm>
          <a:prstGeom prst="rect">
            <a:avLst/>
          </a:prstGeom>
        </p:spPr>
        <p:txBody>
          <a:bodyPr>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lvl="1" indent="0" defTabSz="457200">
              <a:lnSpc>
                <a:spcPct val="100000"/>
              </a:lnSpc>
              <a:spcBef>
                <a:spcPts val="1200"/>
              </a:spcBef>
              <a:spcAft>
                <a:spcPts val="1200"/>
              </a:spcAft>
              <a:buClrTx/>
              <a:buNone/>
            </a:pPr>
            <a:r>
              <a:rPr lang="en-GB" sz="4000" dirty="0">
                <a:solidFill>
                  <a:srgbClr val="1B75BC"/>
                </a:solidFill>
              </a:rPr>
              <a:t>How can I help a client who needs immigration advice?</a:t>
            </a:r>
          </a:p>
          <a:p>
            <a:pPr marL="457200" lvl="1" indent="0" defTabSz="457200">
              <a:lnSpc>
                <a:spcPct val="100000"/>
              </a:lnSpc>
              <a:spcBef>
                <a:spcPct val="20000"/>
              </a:spcBef>
              <a:spcAft>
                <a:spcPts val="0"/>
              </a:spcAft>
              <a:buClrTx/>
              <a:buNone/>
            </a:pPr>
            <a:endParaRPr lang="en-GB" sz="2800" dirty="0">
              <a:solidFill>
                <a:srgbClr val="1B75BC"/>
              </a:solidFill>
            </a:endParaRPr>
          </a:p>
          <a:p>
            <a:pPr marL="457200" lvl="1" indent="0" defTabSz="457200">
              <a:lnSpc>
                <a:spcPct val="100000"/>
              </a:lnSpc>
              <a:spcBef>
                <a:spcPct val="20000"/>
              </a:spcBef>
              <a:spcAft>
                <a:spcPts val="0"/>
              </a:spcAft>
              <a:buClrTx/>
              <a:buNone/>
            </a:pPr>
            <a:r>
              <a:rPr lang="en-GB" sz="3500" b="1" dirty="0">
                <a:solidFill>
                  <a:srgbClr val="1B75BC"/>
                </a:solidFill>
              </a:rPr>
              <a:t>2. Refer them to an immigration advisor accredited by OISC: </a:t>
            </a:r>
          </a:p>
          <a:p>
            <a:pPr marL="971550" lvl="1" indent="-514350" defTabSz="457200">
              <a:lnSpc>
                <a:spcPct val="100000"/>
              </a:lnSpc>
              <a:spcBef>
                <a:spcPct val="20000"/>
              </a:spcBef>
              <a:spcAft>
                <a:spcPts val="0"/>
              </a:spcAft>
              <a:buClrTx/>
              <a:buAutoNum type="arabicPeriod"/>
            </a:pPr>
            <a:endParaRPr lang="en-GB" sz="3500" b="1" dirty="0">
              <a:solidFill>
                <a:srgbClr val="1B75BC"/>
              </a:solidFill>
            </a:endParaRPr>
          </a:p>
          <a:p>
            <a:pPr marL="457200" lvl="1" indent="0" defTabSz="457200">
              <a:lnSpc>
                <a:spcPct val="100000"/>
              </a:lnSpc>
              <a:spcBef>
                <a:spcPct val="20000"/>
              </a:spcBef>
              <a:spcAft>
                <a:spcPts val="0"/>
              </a:spcAft>
              <a:buClrTx/>
              <a:buNone/>
            </a:pPr>
            <a:r>
              <a:rPr lang="en-GB" sz="2600" b="1" dirty="0">
                <a:solidFill>
                  <a:srgbClr val="1B75BC"/>
                </a:solidFill>
              </a:rPr>
              <a:t>OISC register: </a:t>
            </a:r>
            <a:r>
              <a:rPr lang="en-GB" sz="2600" b="1" dirty="0">
                <a:solidFill>
                  <a:srgbClr val="1B75BC"/>
                </a:solidFill>
                <a:hlinkClick r:id="rId3"/>
              </a:rPr>
              <a:t>http://home.oisc.gov.uk/register_of_regulated_immigration_advisers/register.aspx</a:t>
            </a:r>
            <a:endParaRPr lang="en-GB" sz="2800" dirty="0">
              <a:solidFill>
                <a:srgbClr val="1B75BC"/>
              </a:solidFill>
            </a:endParaRPr>
          </a:p>
          <a:p>
            <a:pPr marL="457200" lvl="1" indent="0" defTabSz="457200">
              <a:lnSpc>
                <a:spcPct val="100000"/>
              </a:lnSpc>
              <a:spcBef>
                <a:spcPct val="20000"/>
              </a:spcBef>
              <a:spcAft>
                <a:spcPts val="0"/>
              </a:spcAft>
              <a:buClrTx/>
              <a:buNone/>
            </a:pPr>
            <a:endParaRPr lang="en-GB" sz="2600" b="1" dirty="0">
              <a:solidFill>
                <a:srgbClr val="1B75BC"/>
              </a:solidFill>
            </a:endParaRPr>
          </a:p>
        </p:txBody>
      </p:sp>
    </p:spTree>
    <p:extLst>
      <p:ext uri="{BB962C8B-B14F-4D97-AF65-F5344CB8AC3E}">
        <p14:creationId xmlns:p14="http://schemas.microsoft.com/office/powerpoint/2010/main" val="3382230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11266714" cy="452596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0" indent="0" defTabSz="457200">
              <a:lnSpc>
                <a:spcPct val="100000"/>
              </a:lnSpc>
              <a:spcBef>
                <a:spcPct val="20000"/>
              </a:spcBef>
              <a:spcAft>
                <a:spcPts val="0"/>
              </a:spcAft>
              <a:buClrTx/>
              <a:buSzTx/>
              <a:buNone/>
            </a:pPr>
            <a:endParaRPr lang="en-GB" sz="2800" dirty="0">
              <a:solidFill>
                <a:srgbClr val="1B75BC"/>
              </a:solidFill>
            </a:endParaRPr>
          </a:p>
        </p:txBody>
      </p:sp>
      <p:cxnSp>
        <p:nvCxnSpPr>
          <p:cNvPr id="5" name="Straight Connector 4"/>
          <p:cNvCxnSpPr/>
          <p:nvPr/>
        </p:nvCxnSpPr>
        <p:spPr>
          <a:xfrm flipV="1">
            <a:off x="0" y="620643"/>
            <a:ext cx="635000" cy="1657"/>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450771" y="620643"/>
            <a:ext cx="8741229"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 y="165100"/>
            <a:ext cx="6743700" cy="830997"/>
          </a:xfrm>
          <a:prstGeom prst="rect">
            <a:avLst/>
          </a:prstGeom>
          <a:noFill/>
        </p:spPr>
        <p:txBody>
          <a:bodyPr wrap="square" rtlCol="0">
            <a:spAutoFit/>
          </a:bodyPr>
          <a:lstStyle/>
          <a:p>
            <a:r>
              <a:rPr lang="en-GB" sz="4800" dirty="0">
                <a:solidFill>
                  <a:srgbClr val="1B75BC"/>
                </a:solidFill>
              </a:rPr>
              <a:t>Legal Aid</a:t>
            </a:r>
            <a:endParaRPr lang="en-GB" sz="4800" dirty="0">
              <a:solidFill>
                <a:srgbClr val="F7317C"/>
              </a:solidFill>
            </a:endParaRPr>
          </a:p>
        </p:txBody>
      </p:sp>
      <p:sp>
        <p:nvSpPr>
          <p:cNvPr id="9" name="Content Placeholder 2"/>
          <p:cNvSpPr txBox="1">
            <a:spLocks/>
          </p:cNvSpPr>
          <p:nvPr/>
        </p:nvSpPr>
        <p:spPr>
          <a:xfrm>
            <a:off x="457200" y="1338940"/>
            <a:ext cx="11266714" cy="1505441"/>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lvl="1" indent="0" defTabSz="457200">
              <a:lnSpc>
                <a:spcPct val="100000"/>
              </a:lnSpc>
              <a:spcBef>
                <a:spcPts val="1200"/>
              </a:spcBef>
              <a:spcAft>
                <a:spcPts val="1200"/>
              </a:spcAft>
              <a:buClrTx/>
              <a:buNone/>
            </a:pPr>
            <a:r>
              <a:rPr lang="en-GB" sz="3700" b="1" dirty="0">
                <a:solidFill>
                  <a:srgbClr val="1B75BC"/>
                </a:solidFill>
              </a:rPr>
              <a:t>What is covered by legal aid?</a:t>
            </a:r>
            <a:endParaRPr lang="en-GB" sz="2800" b="1" dirty="0">
              <a:solidFill>
                <a:srgbClr val="1B75BC"/>
              </a:solidFill>
            </a:endParaRPr>
          </a:p>
          <a:p>
            <a:pPr marL="457200" lvl="1" indent="0" defTabSz="457200">
              <a:lnSpc>
                <a:spcPct val="100000"/>
              </a:lnSpc>
              <a:spcBef>
                <a:spcPct val="20000"/>
              </a:spcBef>
              <a:spcAft>
                <a:spcPts val="0"/>
              </a:spcAft>
              <a:buClrTx/>
              <a:buNone/>
            </a:pPr>
            <a:endParaRPr lang="en-GB" sz="2800" dirty="0">
              <a:solidFill>
                <a:srgbClr val="1B75BC"/>
              </a:solidFill>
            </a:endParaRPr>
          </a:p>
          <a:p>
            <a:pPr marL="457200" lvl="1" indent="0" defTabSz="457200">
              <a:lnSpc>
                <a:spcPct val="100000"/>
              </a:lnSpc>
              <a:spcBef>
                <a:spcPct val="20000"/>
              </a:spcBef>
              <a:spcAft>
                <a:spcPts val="0"/>
              </a:spcAft>
              <a:buClrTx/>
              <a:buNone/>
            </a:pPr>
            <a:endParaRPr lang="en-GB" sz="2800" dirty="0">
              <a:solidFill>
                <a:srgbClr val="1B75BC"/>
              </a:solidFill>
            </a:endParaRPr>
          </a:p>
        </p:txBody>
      </p:sp>
      <p:sp>
        <p:nvSpPr>
          <p:cNvPr id="10" name="TextBox 9"/>
          <p:cNvSpPr txBox="1"/>
          <p:nvPr/>
        </p:nvSpPr>
        <p:spPr>
          <a:xfrm>
            <a:off x="461552" y="2556999"/>
            <a:ext cx="10358846" cy="3717941"/>
          </a:xfrm>
          <a:prstGeom prst="rect">
            <a:avLst/>
          </a:prstGeom>
          <a:noFill/>
        </p:spPr>
        <p:txBody>
          <a:bodyPr wrap="square" rtlCol="0">
            <a:spAutoFit/>
          </a:bodyPr>
          <a:lstStyle/>
          <a:p>
            <a:pPr marL="457200" lvl="0" indent="-457200" defTabSz="457200">
              <a:spcBef>
                <a:spcPct val="20000"/>
              </a:spcBef>
              <a:buFont typeface="Arial" panose="020B0604020202020204" pitchFamily="34" charset="0"/>
              <a:buChar char="•"/>
            </a:pPr>
            <a:r>
              <a:rPr lang="en-GB" sz="3200" dirty="0">
                <a:solidFill>
                  <a:srgbClr val="1B75BC"/>
                </a:solidFill>
              </a:rPr>
              <a:t>Asylum</a:t>
            </a:r>
          </a:p>
          <a:p>
            <a:pPr marL="457200" lvl="0" indent="-457200" defTabSz="457200">
              <a:spcBef>
                <a:spcPct val="20000"/>
              </a:spcBef>
              <a:buFont typeface="Arial" panose="020B0604020202020204" pitchFamily="34" charset="0"/>
              <a:buChar char="•"/>
            </a:pPr>
            <a:r>
              <a:rPr lang="en-GB" sz="3200" dirty="0">
                <a:solidFill>
                  <a:srgbClr val="1B75BC"/>
                </a:solidFill>
              </a:rPr>
              <a:t>Article 3 - prohibits torture, and "inhuman or degrading treatment or punishment"</a:t>
            </a:r>
          </a:p>
          <a:p>
            <a:pPr marL="457200" lvl="0" indent="-457200" defTabSz="457200">
              <a:spcBef>
                <a:spcPct val="20000"/>
              </a:spcBef>
              <a:buFont typeface="Arial" panose="020B0604020202020204" pitchFamily="34" charset="0"/>
              <a:buChar char="•"/>
            </a:pPr>
            <a:r>
              <a:rPr lang="en-GB" sz="3200" dirty="0">
                <a:solidFill>
                  <a:srgbClr val="1B75BC"/>
                </a:solidFill>
              </a:rPr>
              <a:t>DV and trafficking (if within strict policy guidelines)</a:t>
            </a:r>
          </a:p>
          <a:p>
            <a:pPr marL="457200" lvl="0" indent="-457200" defTabSz="457200">
              <a:spcBef>
                <a:spcPct val="20000"/>
              </a:spcBef>
              <a:buFont typeface="Arial" panose="020B0604020202020204" pitchFamily="34" charset="0"/>
              <a:buChar char="•"/>
            </a:pPr>
            <a:r>
              <a:rPr lang="en-GB" sz="3200" dirty="0">
                <a:solidFill>
                  <a:srgbClr val="1B75BC"/>
                </a:solidFill>
              </a:rPr>
              <a:t>Removal and detention (in some cases)</a:t>
            </a:r>
          </a:p>
          <a:p>
            <a:pPr marL="457200" lvl="0" indent="-457200" defTabSz="457200">
              <a:spcBef>
                <a:spcPct val="20000"/>
              </a:spcBef>
              <a:buFont typeface="Arial" panose="020B0604020202020204" pitchFamily="34" charset="0"/>
              <a:buChar char="•"/>
            </a:pPr>
            <a:r>
              <a:rPr lang="en-GB" sz="3200" dirty="0">
                <a:solidFill>
                  <a:srgbClr val="1B75BC"/>
                </a:solidFill>
              </a:rPr>
              <a:t>Judicial review (in some cases)</a:t>
            </a:r>
          </a:p>
          <a:p>
            <a:endParaRPr lang="en-GB" dirty="0"/>
          </a:p>
        </p:txBody>
      </p:sp>
    </p:spTree>
    <p:extLst>
      <p:ext uri="{BB962C8B-B14F-4D97-AF65-F5344CB8AC3E}">
        <p14:creationId xmlns:p14="http://schemas.microsoft.com/office/powerpoint/2010/main" val="212194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11266714" cy="452596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0" indent="0" defTabSz="457200">
              <a:lnSpc>
                <a:spcPct val="100000"/>
              </a:lnSpc>
              <a:spcBef>
                <a:spcPct val="20000"/>
              </a:spcBef>
              <a:spcAft>
                <a:spcPts val="0"/>
              </a:spcAft>
              <a:buClrTx/>
              <a:buSzTx/>
              <a:buNone/>
            </a:pPr>
            <a:endParaRPr lang="en-GB" sz="2800" dirty="0">
              <a:solidFill>
                <a:srgbClr val="1B75BC"/>
              </a:solidFill>
            </a:endParaRPr>
          </a:p>
        </p:txBody>
      </p:sp>
      <p:cxnSp>
        <p:nvCxnSpPr>
          <p:cNvPr id="5" name="Straight Connector 4"/>
          <p:cNvCxnSpPr/>
          <p:nvPr/>
        </p:nvCxnSpPr>
        <p:spPr>
          <a:xfrm flipV="1">
            <a:off x="0" y="620643"/>
            <a:ext cx="635000" cy="1657"/>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450771" y="620643"/>
            <a:ext cx="8741229"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 y="165100"/>
            <a:ext cx="6743700" cy="830997"/>
          </a:xfrm>
          <a:prstGeom prst="rect">
            <a:avLst/>
          </a:prstGeom>
          <a:noFill/>
        </p:spPr>
        <p:txBody>
          <a:bodyPr wrap="square" rtlCol="0">
            <a:spAutoFit/>
          </a:bodyPr>
          <a:lstStyle/>
          <a:p>
            <a:r>
              <a:rPr lang="en-GB" sz="4800" dirty="0">
                <a:solidFill>
                  <a:srgbClr val="1B75BC"/>
                </a:solidFill>
              </a:rPr>
              <a:t>Legal Aid</a:t>
            </a:r>
            <a:endParaRPr lang="en-GB" sz="4800" dirty="0">
              <a:solidFill>
                <a:srgbClr val="F7317C"/>
              </a:solidFill>
            </a:endParaRPr>
          </a:p>
        </p:txBody>
      </p:sp>
      <p:sp>
        <p:nvSpPr>
          <p:cNvPr id="9" name="Content Placeholder 2"/>
          <p:cNvSpPr txBox="1">
            <a:spLocks/>
          </p:cNvSpPr>
          <p:nvPr/>
        </p:nvSpPr>
        <p:spPr>
          <a:xfrm>
            <a:off x="457200" y="1338940"/>
            <a:ext cx="11266714" cy="1505441"/>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lvl="1" indent="0" defTabSz="457200">
              <a:lnSpc>
                <a:spcPct val="100000"/>
              </a:lnSpc>
              <a:spcBef>
                <a:spcPts val="1200"/>
              </a:spcBef>
              <a:spcAft>
                <a:spcPts val="1200"/>
              </a:spcAft>
              <a:buClrTx/>
              <a:buNone/>
            </a:pPr>
            <a:r>
              <a:rPr lang="en-GB" sz="3700" b="1" dirty="0">
                <a:solidFill>
                  <a:srgbClr val="1B75BC"/>
                </a:solidFill>
              </a:rPr>
              <a:t>What is no longer covered by legal aid?</a:t>
            </a:r>
            <a:endParaRPr lang="en-GB" sz="2800" b="1" dirty="0">
              <a:solidFill>
                <a:srgbClr val="1B75BC"/>
              </a:solidFill>
            </a:endParaRPr>
          </a:p>
          <a:p>
            <a:pPr marL="457200" lvl="1" indent="0" defTabSz="457200">
              <a:lnSpc>
                <a:spcPct val="100000"/>
              </a:lnSpc>
              <a:spcBef>
                <a:spcPct val="20000"/>
              </a:spcBef>
              <a:spcAft>
                <a:spcPts val="0"/>
              </a:spcAft>
              <a:buClrTx/>
              <a:buNone/>
            </a:pPr>
            <a:endParaRPr lang="en-GB" sz="2800" dirty="0">
              <a:solidFill>
                <a:srgbClr val="1B75BC"/>
              </a:solidFill>
            </a:endParaRPr>
          </a:p>
          <a:p>
            <a:pPr marL="457200" lvl="1" indent="0" defTabSz="457200">
              <a:lnSpc>
                <a:spcPct val="100000"/>
              </a:lnSpc>
              <a:spcBef>
                <a:spcPct val="20000"/>
              </a:spcBef>
              <a:spcAft>
                <a:spcPts val="0"/>
              </a:spcAft>
              <a:buClrTx/>
              <a:buNone/>
            </a:pPr>
            <a:endParaRPr lang="en-GB" sz="2800" dirty="0">
              <a:solidFill>
                <a:srgbClr val="1B75BC"/>
              </a:solidFill>
            </a:endParaRPr>
          </a:p>
        </p:txBody>
      </p:sp>
      <p:sp>
        <p:nvSpPr>
          <p:cNvPr id="10" name="TextBox 9"/>
          <p:cNvSpPr txBox="1"/>
          <p:nvPr/>
        </p:nvSpPr>
        <p:spPr>
          <a:xfrm>
            <a:off x="457199" y="2379775"/>
            <a:ext cx="10933611" cy="3724096"/>
          </a:xfrm>
          <a:prstGeom prst="rect">
            <a:avLst/>
          </a:prstGeom>
          <a:noFill/>
        </p:spPr>
        <p:txBody>
          <a:bodyPr wrap="square" rtlCol="0">
            <a:spAutoFit/>
          </a:bodyPr>
          <a:lstStyle/>
          <a:p>
            <a:pPr lvl="0" defTabSz="457200">
              <a:spcBef>
                <a:spcPct val="20000"/>
              </a:spcBef>
            </a:pPr>
            <a:r>
              <a:rPr lang="en-GB" sz="2000" dirty="0">
                <a:solidFill>
                  <a:srgbClr val="1B75BC"/>
                </a:solidFill>
              </a:rPr>
              <a:t>Any applications on the basis of private or family life, such as:</a:t>
            </a:r>
          </a:p>
          <a:p>
            <a:pPr lvl="0" defTabSz="457200">
              <a:spcBef>
                <a:spcPct val="20000"/>
              </a:spcBef>
            </a:pPr>
            <a:endParaRPr lang="en-GB" sz="2000" dirty="0">
              <a:solidFill>
                <a:srgbClr val="1B75BC"/>
              </a:solidFill>
            </a:endParaRPr>
          </a:p>
          <a:p>
            <a:pPr marL="457200" lvl="0" indent="-457200" defTabSz="457200">
              <a:spcBef>
                <a:spcPct val="20000"/>
              </a:spcBef>
              <a:buFont typeface="Arial" panose="020B0604020202020204" pitchFamily="34" charset="0"/>
              <a:buChar char="•"/>
            </a:pPr>
            <a:r>
              <a:rPr lang="en-GB" sz="2000" dirty="0">
                <a:solidFill>
                  <a:srgbClr val="1B75BC"/>
                </a:solidFill>
              </a:rPr>
              <a:t>Children resident in the UK for 7+ years</a:t>
            </a:r>
          </a:p>
          <a:p>
            <a:pPr marL="457200" lvl="0" indent="-457200" defTabSz="457200">
              <a:spcBef>
                <a:spcPct val="20000"/>
              </a:spcBef>
              <a:buFont typeface="Arial" panose="020B0604020202020204" pitchFamily="34" charset="0"/>
              <a:buChar char="•"/>
            </a:pPr>
            <a:r>
              <a:rPr lang="en-GB" sz="2000" dirty="0">
                <a:solidFill>
                  <a:srgbClr val="1B75BC"/>
                </a:solidFill>
              </a:rPr>
              <a:t>Young people (18-25) resident half their life or more</a:t>
            </a:r>
          </a:p>
          <a:p>
            <a:pPr marL="457200" lvl="0" indent="-457200" defTabSz="457200">
              <a:spcBef>
                <a:spcPct val="20000"/>
              </a:spcBef>
              <a:buFont typeface="Arial" panose="020B0604020202020204" pitchFamily="34" charset="0"/>
              <a:buChar char="•"/>
            </a:pPr>
            <a:r>
              <a:rPr lang="en-GB" sz="2000" dirty="0">
                <a:solidFill>
                  <a:srgbClr val="1B75BC"/>
                </a:solidFill>
              </a:rPr>
              <a:t>Anyone lawfully resident for 10+ years or unlawfully for 20+ years </a:t>
            </a:r>
          </a:p>
          <a:p>
            <a:pPr marL="457200" lvl="0" indent="-457200" defTabSz="457200">
              <a:spcBef>
                <a:spcPct val="20000"/>
              </a:spcBef>
              <a:buFont typeface="Arial" panose="020B0604020202020204" pitchFamily="34" charset="0"/>
              <a:buChar char="•"/>
            </a:pPr>
            <a:r>
              <a:rPr lang="en-GB" sz="2000" dirty="0">
                <a:solidFill>
                  <a:srgbClr val="1B75BC"/>
                </a:solidFill>
              </a:rPr>
              <a:t>Any non-British sole carer of British child</a:t>
            </a:r>
          </a:p>
          <a:p>
            <a:pPr marL="457200" lvl="0" indent="-457200" defTabSz="457200">
              <a:spcBef>
                <a:spcPct val="20000"/>
              </a:spcBef>
              <a:buFont typeface="Arial" panose="020B0604020202020204" pitchFamily="34" charset="0"/>
              <a:buChar char="•"/>
            </a:pPr>
            <a:r>
              <a:rPr lang="en-GB" sz="2000" dirty="0">
                <a:solidFill>
                  <a:srgbClr val="1B75BC"/>
                </a:solidFill>
              </a:rPr>
              <a:t>Non-British partners of British citizens (must now also earn minimum income)</a:t>
            </a:r>
          </a:p>
          <a:p>
            <a:pPr marL="457200" lvl="0" indent="-457200" defTabSz="457200">
              <a:spcBef>
                <a:spcPct val="20000"/>
              </a:spcBef>
              <a:buFont typeface="Arial" panose="020B0604020202020204" pitchFamily="34" charset="0"/>
              <a:buChar char="•"/>
            </a:pPr>
            <a:r>
              <a:rPr lang="en-GB" sz="2000" dirty="0">
                <a:solidFill>
                  <a:srgbClr val="1B75BC"/>
                </a:solidFill>
              </a:rPr>
              <a:t>Other people with established private or family lives in the UK</a:t>
            </a:r>
          </a:p>
          <a:p>
            <a:pPr marL="457200" lvl="0" indent="-457200" defTabSz="457200">
              <a:spcBef>
                <a:spcPct val="20000"/>
              </a:spcBef>
              <a:buFont typeface="Arial" panose="020B0604020202020204" pitchFamily="34" charset="0"/>
              <a:buChar char="•"/>
            </a:pPr>
            <a:endParaRPr lang="en-GB" sz="2000" dirty="0">
              <a:solidFill>
                <a:srgbClr val="1B75BC"/>
              </a:solidFill>
            </a:endParaRPr>
          </a:p>
          <a:p>
            <a:pPr lvl="0" defTabSz="457200">
              <a:spcBef>
                <a:spcPct val="20000"/>
              </a:spcBef>
            </a:pPr>
            <a:r>
              <a:rPr lang="en-GB" sz="2000" b="1" dirty="0">
                <a:solidFill>
                  <a:srgbClr val="1B75BC"/>
                </a:solidFill>
              </a:rPr>
              <a:t>All of these people have a right to remain in the UK</a:t>
            </a:r>
          </a:p>
        </p:txBody>
      </p:sp>
    </p:spTree>
    <p:extLst>
      <p:ext uri="{BB962C8B-B14F-4D97-AF65-F5344CB8AC3E}">
        <p14:creationId xmlns:p14="http://schemas.microsoft.com/office/powerpoint/2010/main" val="84607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260563"/>
            <a:ext cx="11266714" cy="452596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lvl="1" indent="0" defTabSz="457200">
              <a:lnSpc>
                <a:spcPct val="100000"/>
              </a:lnSpc>
              <a:spcBef>
                <a:spcPct val="20000"/>
              </a:spcBef>
              <a:spcAft>
                <a:spcPts val="0"/>
              </a:spcAft>
              <a:buClrTx/>
              <a:buNone/>
            </a:pPr>
            <a:endParaRPr lang="en-GB" sz="2800" dirty="0">
              <a:solidFill>
                <a:srgbClr val="1B75BC"/>
              </a:solidFill>
            </a:endParaRPr>
          </a:p>
          <a:p>
            <a:pPr marL="914400" lvl="1" indent="-457200" defTabSz="457200">
              <a:lnSpc>
                <a:spcPct val="100000"/>
              </a:lnSpc>
              <a:spcBef>
                <a:spcPct val="20000"/>
              </a:spcBef>
              <a:spcAft>
                <a:spcPts val="0"/>
              </a:spcAft>
              <a:buClrTx/>
              <a:buFont typeface="Arial" panose="020B0604020202020204" pitchFamily="34" charset="0"/>
              <a:buChar char="•"/>
            </a:pPr>
            <a:r>
              <a:rPr lang="en-US" sz="2800" dirty="0">
                <a:solidFill>
                  <a:srgbClr val="1B75BC"/>
                </a:solidFill>
              </a:rPr>
              <a:t>Many clients have other options, through immigration advice</a:t>
            </a:r>
          </a:p>
          <a:p>
            <a:pPr marL="457200" lvl="1" indent="0" defTabSz="457200">
              <a:lnSpc>
                <a:spcPct val="100000"/>
              </a:lnSpc>
              <a:spcBef>
                <a:spcPct val="20000"/>
              </a:spcBef>
              <a:spcAft>
                <a:spcPts val="0"/>
              </a:spcAft>
              <a:buClrTx/>
              <a:buSzTx/>
              <a:buNone/>
            </a:pPr>
            <a:endParaRPr lang="en-US" sz="2800" dirty="0">
              <a:solidFill>
                <a:srgbClr val="1B75BC"/>
              </a:solidFill>
            </a:endParaRPr>
          </a:p>
          <a:p>
            <a:pPr marL="457200" lvl="1" indent="0" defTabSz="457200">
              <a:lnSpc>
                <a:spcPct val="100000"/>
              </a:lnSpc>
              <a:spcBef>
                <a:spcPct val="20000"/>
              </a:spcBef>
              <a:spcAft>
                <a:spcPts val="0"/>
              </a:spcAft>
              <a:buClrTx/>
              <a:buSzTx/>
              <a:buNone/>
            </a:pPr>
            <a:r>
              <a:rPr lang="en-US" sz="2800" b="1" dirty="0">
                <a:solidFill>
                  <a:srgbClr val="1B75BC"/>
                </a:solidFill>
              </a:rPr>
              <a:t>Who is reconnection not appropriate for? </a:t>
            </a:r>
          </a:p>
          <a:p>
            <a:pPr marL="914400" lvl="1" indent="-457200" defTabSz="457200">
              <a:lnSpc>
                <a:spcPct val="100000"/>
              </a:lnSpc>
              <a:spcBef>
                <a:spcPct val="20000"/>
              </a:spcBef>
              <a:spcAft>
                <a:spcPts val="0"/>
              </a:spcAft>
              <a:buClrTx/>
              <a:buSzTx/>
              <a:buFont typeface="Arial" panose="020B0604020202020204" pitchFamily="34" charset="0"/>
              <a:buChar char="•"/>
            </a:pPr>
            <a:r>
              <a:rPr lang="en-US" sz="2800" dirty="0">
                <a:solidFill>
                  <a:srgbClr val="1B75BC"/>
                </a:solidFill>
              </a:rPr>
              <a:t>Anyone with protection concerns</a:t>
            </a:r>
          </a:p>
          <a:p>
            <a:pPr marL="914400" lvl="1" indent="-457200" defTabSz="457200">
              <a:lnSpc>
                <a:spcPct val="100000"/>
              </a:lnSpc>
              <a:spcBef>
                <a:spcPct val="20000"/>
              </a:spcBef>
              <a:spcAft>
                <a:spcPts val="0"/>
              </a:spcAft>
              <a:buClrTx/>
              <a:buSzTx/>
              <a:buFont typeface="Arial" panose="020B0604020202020204" pitchFamily="34" charset="0"/>
              <a:buChar char="•"/>
            </a:pPr>
            <a:r>
              <a:rPr lang="en-US" sz="2800" dirty="0">
                <a:solidFill>
                  <a:srgbClr val="1B75BC"/>
                </a:solidFill>
              </a:rPr>
              <a:t>Vulnerable people (</a:t>
            </a:r>
            <a:r>
              <a:rPr lang="en-US" sz="2800" dirty="0" err="1">
                <a:solidFill>
                  <a:srgbClr val="1B75BC"/>
                </a:solidFill>
              </a:rPr>
              <a:t>eg</a:t>
            </a:r>
            <a:r>
              <a:rPr lang="en-US" sz="2800" dirty="0">
                <a:solidFill>
                  <a:srgbClr val="1B75BC"/>
                </a:solidFill>
              </a:rPr>
              <a:t> with mental health problems)</a:t>
            </a:r>
          </a:p>
          <a:p>
            <a:pPr marL="914400" lvl="1" indent="-457200" defTabSz="457200">
              <a:lnSpc>
                <a:spcPct val="100000"/>
              </a:lnSpc>
              <a:spcBef>
                <a:spcPct val="20000"/>
              </a:spcBef>
              <a:spcAft>
                <a:spcPts val="0"/>
              </a:spcAft>
              <a:buClrTx/>
              <a:buSzTx/>
              <a:buFont typeface="Arial" panose="020B0604020202020204" pitchFamily="34" charset="0"/>
              <a:buChar char="•"/>
            </a:pPr>
            <a:r>
              <a:rPr lang="en-US" sz="2800" dirty="0">
                <a:solidFill>
                  <a:srgbClr val="1B75BC"/>
                </a:solidFill>
              </a:rPr>
              <a:t>Anyone who can </a:t>
            </a:r>
            <a:r>
              <a:rPr lang="en-GB" sz="2800" dirty="0">
                <a:solidFill>
                  <a:srgbClr val="1B75BC"/>
                </a:solidFill>
              </a:rPr>
              <a:t>apply to remain on the basis of private or family life (see previous legal aid slide)</a:t>
            </a:r>
            <a:endParaRPr lang="en-US" sz="2800" dirty="0">
              <a:solidFill>
                <a:srgbClr val="1B75BC"/>
              </a:solidFill>
            </a:endParaRPr>
          </a:p>
          <a:p>
            <a:pPr marL="457200" lvl="1" indent="0" defTabSz="457200">
              <a:lnSpc>
                <a:spcPct val="100000"/>
              </a:lnSpc>
              <a:spcBef>
                <a:spcPct val="20000"/>
              </a:spcBef>
              <a:spcAft>
                <a:spcPts val="0"/>
              </a:spcAft>
              <a:buClrTx/>
              <a:buNone/>
            </a:pPr>
            <a:endParaRPr lang="en-GB" sz="2800" dirty="0">
              <a:solidFill>
                <a:srgbClr val="1B75BC"/>
              </a:solidFill>
            </a:endParaRPr>
          </a:p>
        </p:txBody>
      </p:sp>
      <p:sp>
        <p:nvSpPr>
          <p:cNvPr id="4" name="TextBox 3"/>
          <p:cNvSpPr txBox="1"/>
          <p:nvPr/>
        </p:nvSpPr>
        <p:spPr>
          <a:xfrm>
            <a:off x="762000" y="165100"/>
            <a:ext cx="6743700" cy="923330"/>
          </a:xfrm>
          <a:prstGeom prst="rect">
            <a:avLst/>
          </a:prstGeom>
          <a:noFill/>
        </p:spPr>
        <p:txBody>
          <a:bodyPr wrap="square" rtlCol="0">
            <a:spAutoFit/>
          </a:bodyPr>
          <a:lstStyle/>
          <a:p>
            <a:r>
              <a:rPr lang="en-GB" sz="5400" dirty="0">
                <a:solidFill>
                  <a:srgbClr val="1B75BC"/>
                </a:solidFill>
              </a:rPr>
              <a:t>Return</a:t>
            </a:r>
            <a:endParaRPr lang="en-GB" sz="5400" dirty="0">
              <a:solidFill>
                <a:srgbClr val="F7317C"/>
              </a:solidFill>
            </a:endParaRPr>
          </a:p>
        </p:txBody>
      </p:sp>
      <p:cxnSp>
        <p:nvCxnSpPr>
          <p:cNvPr id="5" name="Straight Connector 4"/>
          <p:cNvCxnSpPr/>
          <p:nvPr/>
        </p:nvCxnSpPr>
        <p:spPr>
          <a:xfrm flipV="1">
            <a:off x="0" y="620643"/>
            <a:ext cx="635000" cy="1657"/>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095897" y="620643"/>
            <a:ext cx="9096103"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65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11266714" cy="69886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lvl="1" indent="0" defTabSz="457200">
              <a:lnSpc>
                <a:spcPct val="100000"/>
              </a:lnSpc>
              <a:spcBef>
                <a:spcPct val="20000"/>
              </a:spcBef>
              <a:spcAft>
                <a:spcPts val="0"/>
              </a:spcAft>
              <a:buClrTx/>
              <a:buNone/>
            </a:pPr>
            <a:r>
              <a:rPr lang="en-GB" sz="3200" dirty="0">
                <a:solidFill>
                  <a:srgbClr val="1B75BC"/>
                </a:solidFill>
              </a:rPr>
              <a:t>Barriers to return</a:t>
            </a:r>
          </a:p>
        </p:txBody>
      </p:sp>
      <p:sp>
        <p:nvSpPr>
          <p:cNvPr id="4" name="TextBox 3"/>
          <p:cNvSpPr txBox="1"/>
          <p:nvPr/>
        </p:nvSpPr>
        <p:spPr>
          <a:xfrm>
            <a:off x="762000" y="165100"/>
            <a:ext cx="6743700" cy="923330"/>
          </a:xfrm>
          <a:prstGeom prst="rect">
            <a:avLst/>
          </a:prstGeom>
          <a:noFill/>
        </p:spPr>
        <p:txBody>
          <a:bodyPr wrap="square" rtlCol="0">
            <a:spAutoFit/>
          </a:bodyPr>
          <a:lstStyle/>
          <a:p>
            <a:r>
              <a:rPr lang="en-GB" sz="5400" dirty="0">
                <a:solidFill>
                  <a:srgbClr val="1B75BC"/>
                </a:solidFill>
              </a:rPr>
              <a:t>Return</a:t>
            </a:r>
            <a:endParaRPr lang="en-GB" sz="5400" dirty="0">
              <a:solidFill>
                <a:srgbClr val="F7317C"/>
              </a:solidFill>
            </a:endParaRPr>
          </a:p>
        </p:txBody>
      </p:sp>
      <p:cxnSp>
        <p:nvCxnSpPr>
          <p:cNvPr id="5" name="Straight Connector 4"/>
          <p:cNvCxnSpPr/>
          <p:nvPr/>
        </p:nvCxnSpPr>
        <p:spPr>
          <a:xfrm flipV="1">
            <a:off x="0" y="620643"/>
            <a:ext cx="635000" cy="1657"/>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735286" y="620643"/>
            <a:ext cx="7456714"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2000" y="2490651"/>
            <a:ext cx="4328886" cy="3404009"/>
          </a:xfrm>
          <a:prstGeom prst="rect">
            <a:avLst/>
          </a:prstGeom>
          <a:noFill/>
        </p:spPr>
        <p:txBody>
          <a:bodyPr wrap="square" rtlCol="0">
            <a:spAutoFit/>
          </a:bodyPr>
          <a:lstStyle/>
          <a:p>
            <a:pPr lvl="1" defTabSz="457200">
              <a:spcBef>
                <a:spcPct val="20000"/>
              </a:spcBef>
            </a:pPr>
            <a:endParaRPr lang="en-GB" sz="2400" b="1" dirty="0">
              <a:solidFill>
                <a:srgbClr val="1B75BC"/>
              </a:solidFill>
            </a:endParaRPr>
          </a:p>
          <a:p>
            <a:pPr marL="914400" lvl="1" indent="-457200" defTabSz="457200">
              <a:lnSpc>
                <a:spcPct val="100000"/>
              </a:lnSpc>
              <a:spcBef>
                <a:spcPct val="20000"/>
              </a:spcBef>
              <a:spcAft>
                <a:spcPts val="0"/>
              </a:spcAft>
              <a:buClrTx/>
              <a:buFont typeface="Arial" panose="020B0604020202020204" pitchFamily="34" charset="0"/>
              <a:buChar char="•"/>
            </a:pPr>
            <a:r>
              <a:rPr lang="en-GB" sz="2800" dirty="0">
                <a:solidFill>
                  <a:srgbClr val="1B75BC"/>
                </a:solidFill>
              </a:rPr>
              <a:t>Fear</a:t>
            </a:r>
          </a:p>
          <a:p>
            <a:pPr marL="914400" lvl="1" indent="-457200" defTabSz="457200">
              <a:lnSpc>
                <a:spcPct val="100000"/>
              </a:lnSpc>
              <a:spcBef>
                <a:spcPct val="20000"/>
              </a:spcBef>
              <a:spcAft>
                <a:spcPts val="0"/>
              </a:spcAft>
              <a:buClrTx/>
              <a:buFont typeface="Arial" panose="020B0604020202020204" pitchFamily="34" charset="0"/>
              <a:buChar char="•"/>
            </a:pPr>
            <a:r>
              <a:rPr lang="en-GB" sz="2800" dirty="0">
                <a:solidFill>
                  <a:srgbClr val="1B75BC"/>
                </a:solidFill>
              </a:rPr>
              <a:t>Debt</a:t>
            </a:r>
          </a:p>
          <a:p>
            <a:pPr marL="914400" lvl="1" indent="-457200" defTabSz="457200">
              <a:lnSpc>
                <a:spcPct val="100000"/>
              </a:lnSpc>
              <a:spcBef>
                <a:spcPct val="20000"/>
              </a:spcBef>
              <a:spcAft>
                <a:spcPts val="0"/>
              </a:spcAft>
              <a:buClrTx/>
              <a:buFont typeface="Arial" panose="020B0604020202020204" pitchFamily="34" charset="0"/>
              <a:buChar char="•"/>
            </a:pPr>
            <a:r>
              <a:rPr lang="en-GB" sz="2800" dirty="0">
                <a:solidFill>
                  <a:srgbClr val="1B75BC"/>
                </a:solidFill>
              </a:rPr>
              <a:t>Shame</a:t>
            </a:r>
          </a:p>
          <a:p>
            <a:pPr marL="914400" lvl="1" indent="-457200" defTabSz="457200">
              <a:spcBef>
                <a:spcPct val="20000"/>
              </a:spcBef>
              <a:buFont typeface="Arial" panose="020B0604020202020204" pitchFamily="34" charset="0"/>
              <a:buChar char="•"/>
            </a:pPr>
            <a:r>
              <a:rPr lang="en-GB" sz="2800" dirty="0">
                <a:solidFill>
                  <a:srgbClr val="1B75BC"/>
                </a:solidFill>
              </a:rPr>
              <a:t>Never been to country of return</a:t>
            </a:r>
          </a:p>
          <a:p>
            <a:pPr lvl="1" defTabSz="457200">
              <a:lnSpc>
                <a:spcPct val="100000"/>
              </a:lnSpc>
              <a:spcBef>
                <a:spcPct val="20000"/>
              </a:spcBef>
              <a:spcAft>
                <a:spcPts val="0"/>
              </a:spcAft>
              <a:buClrTx/>
            </a:pPr>
            <a:endParaRPr lang="en-GB" sz="2400" dirty="0">
              <a:solidFill>
                <a:srgbClr val="1B75BC"/>
              </a:solidFill>
            </a:endParaRPr>
          </a:p>
        </p:txBody>
      </p:sp>
      <p:sp>
        <p:nvSpPr>
          <p:cNvPr id="9" name="TextBox 8"/>
          <p:cNvSpPr txBox="1"/>
          <p:nvPr/>
        </p:nvSpPr>
        <p:spPr>
          <a:xfrm>
            <a:off x="7080082" y="2786744"/>
            <a:ext cx="4328886" cy="2505301"/>
          </a:xfrm>
          <a:prstGeom prst="rect">
            <a:avLst/>
          </a:prstGeom>
          <a:noFill/>
        </p:spPr>
        <p:txBody>
          <a:bodyPr wrap="square" rtlCol="0">
            <a:spAutoFit/>
          </a:bodyPr>
          <a:lstStyle/>
          <a:p>
            <a:pPr marL="914400" lvl="1" indent="-457200" defTabSz="457200">
              <a:spcBef>
                <a:spcPct val="20000"/>
              </a:spcBef>
              <a:buFont typeface="Arial" panose="020B0604020202020204" pitchFamily="34" charset="0"/>
              <a:buChar char="•"/>
            </a:pPr>
            <a:r>
              <a:rPr lang="en-GB" sz="2800" dirty="0">
                <a:solidFill>
                  <a:srgbClr val="1B75BC"/>
                </a:solidFill>
              </a:rPr>
              <a:t>Family breakdown</a:t>
            </a:r>
          </a:p>
          <a:p>
            <a:pPr marL="914400" lvl="1" indent="-457200" defTabSz="457200">
              <a:lnSpc>
                <a:spcPct val="100000"/>
              </a:lnSpc>
              <a:spcBef>
                <a:spcPct val="20000"/>
              </a:spcBef>
              <a:spcAft>
                <a:spcPts val="0"/>
              </a:spcAft>
              <a:buClrTx/>
              <a:buFont typeface="Arial" panose="020B0604020202020204" pitchFamily="34" charset="0"/>
              <a:buChar char="•"/>
            </a:pPr>
            <a:r>
              <a:rPr lang="en-GB" sz="2800" dirty="0">
                <a:solidFill>
                  <a:srgbClr val="1B75BC"/>
                </a:solidFill>
              </a:rPr>
              <a:t>Ties in the UK</a:t>
            </a:r>
          </a:p>
          <a:p>
            <a:pPr marL="914400" lvl="1" indent="-457200" defTabSz="457200">
              <a:lnSpc>
                <a:spcPct val="100000"/>
              </a:lnSpc>
              <a:spcBef>
                <a:spcPct val="20000"/>
              </a:spcBef>
              <a:spcAft>
                <a:spcPts val="0"/>
              </a:spcAft>
              <a:buClrTx/>
              <a:buFont typeface="Arial" panose="020B0604020202020204" pitchFamily="34" charset="0"/>
              <a:buChar char="•"/>
            </a:pPr>
            <a:r>
              <a:rPr lang="en-GB" sz="2800" dirty="0">
                <a:solidFill>
                  <a:srgbClr val="1B75BC"/>
                </a:solidFill>
              </a:rPr>
              <a:t>Disputed nationality</a:t>
            </a:r>
          </a:p>
          <a:p>
            <a:pPr marL="914400" lvl="1" indent="-457200" defTabSz="457200">
              <a:lnSpc>
                <a:spcPct val="100000"/>
              </a:lnSpc>
              <a:spcBef>
                <a:spcPct val="20000"/>
              </a:spcBef>
              <a:spcAft>
                <a:spcPts val="0"/>
              </a:spcAft>
              <a:buClrTx/>
              <a:buFont typeface="Arial" panose="020B0604020202020204" pitchFamily="34" charset="0"/>
              <a:buChar char="•"/>
            </a:pPr>
            <a:r>
              <a:rPr lang="en-GB" sz="2800" dirty="0">
                <a:solidFill>
                  <a:srgbClr val="1B75BC"/>
                </a:solidFill>
              </a:rPr>
              <a:t>No support in country of origin</a:t>
            </a:r>
          </a:p>
        </p:txBody>
      </p:sp>
    </p:spTree>
    <p:extLst>
      <p:ext uri="{BB962C8B-B14F-4D97-AF65-F5344CB8AC3E}">
        <p14:creationId xmlns:p14="http://schemas.microsoft.com/office/powerpoint/2010/main" val="1096933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B75BC"/>
        </a:solidFill>
        <a:effectLst/>
      </p:bgPr>
    </p:bg>
    <p:spTree>
      <p:nvGrpSpPr>
        <p:cNvPr id="1" name=""/>
        <p:cNvGrpSpPr/>
        <p:nvPr/>
      </p:nvGrpSpPr>
      <p:grpSpPr>
        <a:xfrm>
          <a:off x="0" y="0"/>
          <a:ext cx="0" cy="0"/>
          <a:chOff x="0" y="0"/>
          <a:chExt cx="0" cy="0"/>
        </a:xfrm>
      </p:grpSpPr>
      <p:sp>
        <p:nvSpPr>
          <p:cNvPr id="4" name="TextBox 3"/>
          <p:cNvSpPr txBox="1"/>
          <p:nvPr/>
        </p:nvSpPr>
        <p:spPr>
          <a:xfrm>
            <a:off x="1224251" y="1757841"/>
            <a:ext cx="9670473" cy="1938992"/>
          </a:xfrm>
          <a:prstGeom prst="rect">
            <a:avLst/>
          </a:prstGeom>
          <a:noFill/>
        </p:spPr>
        <p:txBody>
          <a:bodyPr wrap="square" rtlCol="0">
            <a:spAutoFit/>
          </a:bodyPr>
          <a:lstStyle/>
          <a:p>
            <a:pPr algn="ctr"/>
            <a:r>
              <a:rPr lang="en-GB" sz="12000" b="1" dirty="0">
                <a:solidFill>
                  <a:srgbClr val="CDDC29"/>
                </a:solidFill>
              </a:rPr>
              <a:t>ABOUT PRAXIS</a:t>
            </a:r>
          </a:p>
        </p:txBody>
      </p:sp>
    </p:spTree>
    <p:extLst>
      <p:ext uri="{BB962C8B-B14F-4D97-AF65-F5344CB8AC3E}">
        <p14:creationId xmlns:p14="http://schemas.microsoft.com/office/powerpoint/2010/main" val="798792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B75BC"/>
        </a:solidFill>
        <a:effectLst/>
      </p:bgPr>
    </p:bg>
    <p:spTree>
      <p:nvGrpSpPr>
        <p:cNvPr id="1" name=""/>
        <p:cNvGrpSpPr/>
        <p:nvPr/>
      </p:nvGrpSpPr>
      <p:grpSpPr>
        <a:xfrm>
          <a:off x="0" y="0"/>
          <a:ext cx="0" cy="0"/>
          <a:chOff x="0" y="0"/>
          <a:chExt cx="0" cy="0"/>
        </a:xfrm>
      </p:grpSpPr>
      <p:sp>
        <p:nvSpPr>
          <p:cNvPr id="4" name="TextBox 3"/>
          <p:cNvSpPr txBox="1"/>
          <p:nvPr/>
        </p:nvSpPr>
        <p:spPr>
          <a:xfrm>
            <a:off x="1272884" y="952121"/>
            <a:ext cx="9933710" cy="2400657"/>
          </a:xfrm>
          <a:prstGeom prst="rect">
            <a:avLst/>
          </a:prstGeom>
          <a:noFill/>
        </p:spPr>
        <p:txBody>
          <a:bodyPr wrap="square" rtlCol="0">
            <a:spAutoFit/>
          </a:bodyPr>
          <a:lstStyle/>
          <a:p>
            <a:pPr lvl="0" algn="ctr"/>
            <a:r>
              <a:rPr lang="en-GB" sz="15000" b="1" dirty="0">
                <a:solidFill>
                  <a:srgbClr val="CDDC29"/>
                </a:solidFill>
              </a:rPr>
              <a:t>OUR VISION</a:t>
            </a:r>
          </a:p>
        </p:txBody>
      </p:sp>
      <p:sp>
        <p:nvSpPr>
          <p:cNvPr id="5" name="TextBox 4"/>
          <p:cNvSpPr txBox="1"/>
          <p:nvPr/>
        </p:nvSpPr>
        <p:spPr>
          <a:xfrm>
            <a:off x="1815616" y="3519034"/>
            <a:ext cx="8744337" cy="1446550"/>
          </a:xfrm>
          <a:prstGeom prst="rect">
            <a:avLst/>
          </a:prstGeom>
          <a:noFill/>
        </p:spPr>
        <p:txBody>
          <a:bodyPr wrap="square" rtlCol="0">
            <a:spAutoFit/>
          </a:bodyPr>
          <a:lstStyle/>
          <a:p>
            <a:pPr lvl="0" algn="ctr"/>
            <a:r>
              <a:rPr lang="en-GB" sz="8800" b="1" dirty="0">
                <a:solidFill>
                  <a:srgbClr val="CDDC29"/>
                </a:solidFill>
              </a:rPr>
              <a:t>is a society that</a:t>
            </a:r>
          </a:p>
        </p:txBody>
      </p:sp>
    </p:spTree>
    <p:extLst>
      <p:ext uri="{BB962C8B-B14F-4D97-AF65-F5344CB8AC3E}">
        <p14:creationId xmlns:p14="http://schemas.microsoft.com/office/powerpoint/2010/main" val="2976114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43180" y="2926392"/>
            <a:ext cx="7078133" cy="3093154"/>
          </a:xfrm>
          <a:prstGeom prst="rect">
            <a:avLst/>
          </a:prstGeom>
          <a:noFill/>
        </p:spPr>
        <p:txBody>
          <a:bodyPr wrap="square" rtlCol="0">
            <a:spAutoFit/>
          </a:bodyPr>
          <a:lstStyle/>
          <a:p>
            <a:r>
              <a:rPr lang="en-GB" sz="6500" dirty="0">
                <a:solidFill>
                  <a:srgbClr val="F7317C"/>
                </a:solidFill>
              </a:rPr>
              <a:t>displaced people and migrants</a:t>
            </a:r>
          </a:p>
          <a:p>
            <a:pPr lvl="0"/>
            <a:endParaRPr lang="en-GB" sz="6500" dirty="0">
              <a:solidFill>
                <a:srgbClr val="F7317C"/>
              </a:solidFill>
            </a:endParaRPr>
          </a:p>
        </p:txBody>
      </p:sp>
      <p:sp>
        <p:nvSpPr>
          <p:cNvPr id="10" name="TextBox 9"/>
          <p:cNvSpPr txBox="1"/>
          <p:nvPr/>
        </p:nvSpPr>
        <p:spPr>
          <a:xfrm>
            <a:off x="4567894" y="569554"/>
            <a:ext cx="6415791" cy="1569660"/>
          </a:xfrm>
          <a:prstGeom prst="rect">
            <a:avLst/>
          </a:prstGeom>
          <a:noFill/>
        </p:spPr>
        <p:txBody>
          <a:bodyPr wrap="square" rtlCol="0">
            <a:spAutoFit/>
          </a:bodyPr>
          <a:lstStyle/>
          <a:p>
            <a:r>
              <a:rPr lang="en-GB" sz="9600" b="1" dirty="0">
                <a:solidFill>
                  <a:srgbClr val="1B75BC"/>
                </a:solidFill>
              </a:rPr>
              <a:t>WELCOMES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806" y="307625"/>
            <a:ext cx="3719689" cy="5579532"/>
          </a:xfrm>
          <a:prstGeom prst="rect">
            <a:avLst/>
          </a:prstGeom>
        </p:spPr>
      </p:pic>
    </p:spTree>
    <p:extLst>
      <p:ext uri="{BB962C8B-B14F-4D97-AF65-F5344CB8AC3E}">
        <p14:creationId xmlns:p14="http://schemas.microsoft.com/office/powerpoint/2010/main" val="2590105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11266714" cy="452596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buClr>
                <a:srgbClr val="1B75BC"/>
              </a:buClr>
              <a:buFont typeface="Arial" panose="020B0604020202020204" pitchFamily="34" charset="0"/>
              <a:buChar char="•"/>
            </a:pPr>
            <a:r>
              <a:rPr lang="en-GB" sz="3200" dirty="0">
                <a:solidFill>
                  <a:srgbClr val="0070C0"/>
                </a:solidFill>
              </a:rPr>
              <a:t> Conflicts creating refugee movements </a:t>
            </a:r>
          </a:p>
          <a:p>
            <a:pPr>
              <a:spcAft>
                <a:spcPts val="1200"/>
              </a:spcAft>
              <a:buClr>
                <a:srgbClr val="1B75BC"/>
              </a:buClr>
              <a:buFont typeface="Arial" panose="020B0604020202020204" pitchFamily="34" charset="0"/>
              <a:buChar char="•"/>
            </a:pPr>
            <a:r>
              <a:rPr lang="en-GB" sz="3200" dirty="0">
                <a:solidFill>
                  <a:srgbClr val="0070C0"/>
                </a:solidFill>
              </a:rPr>
              <a:t> Human trafficking</a:t>
            </a:r>
          </a:p>
          <a:p>
            <a:pPr>
              <a:spcAft>
                <a:spcPts val="1200"/>
              </a:spcAft>
              <a:buClr>
                <a:srgbClr val="1B75BC"/>
              </a:buClr>
              <a:buFont typeface="Arial" panose="020B0604020202020204" pitchFamily="34" charset="0"/>
              <a:buChar char="•"/>
            </a:pPr>
            <a:r>
              <a:rPr lang="en-GB" sz="3200" dirty="0">
                <a:solidFill>
                  <a:srgbClr val="0070C0"/>
                </a:solidFill>
              </a:rPr>
              <a:t> Forced labour</a:t>
            </a:r>
          </a:p>
          <a:p>
            <a:pPr>
              <a:spcAft>
                <a:spcPts val="1200"/>
              </a:spcAft>
              <a:buClr>
                <a:srgbClr val="1B75BC"/>
              </a:buClr>
              <a:buFont typeface="Arial" panose="020B0604020202020204" pitchFamily="34" charset="0"/>
              <a:buChar char="•"/>
            </a:pPr>
            <a:r>
              <a:rPr lang="en-GB" sz="3200" dirty="0">
                <a:solidFill>
                  <a:srgbClr val="0070C0"/>
                </a:solidFill>
              </a:rPr>
              <a:t> Globalisation</a:t>
            </a:r>
          </a:p>
          <a:p>
            <a:pPr>
              <a:spcAft>
                <a:spcPts val="1200"/>
              </a:spcAft>
              <a:buClr>
                <a:srgbClr val="1B75BC"/>
              </a:buClr>
              <a:buFont typeface="Arial" panose="020B0604020202020204" pitchFamily="34" charset="0"/>
              <a:buChar char="•"/>
            </a:pPr>
            <a:r>
              <a:rPr lang="en-GB" sz="3200" dirty="0">
                <a:solidFill>
                  <a:srgbClr val="0070C0"/>
                </a:solidFill>
              </a:rPr>
              <a:t> Development </a:t>
            </a:r>
          </a:p>
          <a:p>
            <a:pPr>
              <a:spcAft>
                <a:spcPts val="1200"/>
              </a:spcAft>
            </a:pPr>
            <a:r>
              <a:rPr lang="en-GB" sz="3200" i="1" dirty="0">
                <a:solidFill>
                  <a:srgbClr val="0070C0"/>
                </a:solidFill>
              </a:rPr>
              <a:t>Most refugees are hosted in global south, only 6% in Europe</a:t>
            </a:r>
          </a:p>
        </p:txBody>
      </p:sp>
      <p:sp>
        <p:nvSpPr>
          <p:cNvPr id="4" name="TextBox 3"/>
          <p:cNvSpPr txBox="1"/>
          <p:nvPr/>
        </p:nvSpPr>
        <p:spPr>
          <a:xfrm>
            <a:off x="762000" y="165100"/>
            <a:ext cx="6743700" cy="830997"/>
          </a:xfrm>
          <a:prstGeom prst="rect">
            <a:avLst/>
          </a:prstGeom>
          <a:noFill/>
        </p:spPr>
        <p:txBody>
          <a:bodyPr wrap="square" rtlCol="0">
            <a:spAutoFit/>
          </a:bodyPr>
          <a:lstStyle/>
          <a:p>
            <a:r>
              <a:rPr lang="en-GB" sz="4800" dirty="0">
                <a:solidFill>
                  <a:srgbClr val="1B75BC"/>
                </a:solidFill>
              </a:rPr>
              <a:t>Global context</a:t>
            </a:r>
            <a:endParaRPr lang="en-GB" sz="4800" dirty="0">
              <a:solidFill>
                <a:srgbClr val="F7317C"/>
              </a:solidFill>
            </a:endParaRPr>
          </a:p>
        </p:txBody>
      </p:sp>
      <p:cxnSp>
        <p:nvCxnSpPr>
          <p:cNvPr id="5" name="Straight Connector 4"/>
          <p:cNvCxnSpPr/>
          <p:nvPr/>
        </p:nvCxnSpPr>
        <p:spPr>
          <a:xfrm flipV="1">
            <a:off x="0" y="620643"/>
            <a:ext cx="635000" cy="1657"/>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735286" y="620643"/>
            <a:ext cx="7456714"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226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9955" y="897636"/>
            <a:ext cx="6084712" cy="1015663"/>
          </a:xfrm>
          <a:prstGeom prst="rect">
            <a:avLst/>
          </a:prstGeom>
          <a:noFill/>
        </p:spPr>
        <p:txBody>
          <a:bodyPr wrap="square" rtlCol="0">
            <a:spAutoFit/>
          </a:bodyPr>
          <a:lstStyle/>
          <a:p>
            <a:r>
              <a:rPr lang="en-GB" sz="6000" dirty="0">
                <a:solidFill>
                  <a:srgbClr val="1B75BC"/>
                </a:solidFill>
              </a:rPr>
              <a:t>Respects their</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3323" y="395112"/>
            <a:ext cx="3721570" cy="5582355"/>
          </a:xfrm>
          <a:prstGeom prst="rect">
            <a:avLst/>
          </a:prstGeom>
        </p:spPr>
      </p:pic>
      <p:sp>
        <p:nvSpPr>
          <p:cNvPr id="3" name="TextBox 2"/>
          <p:cNvSpPr txBox="1"/>
          <p:nvPr/>
        </p:nvSpPr>
        <p:spPr>
          <a:xfrm>
            <a:off x="1924757" y="2510419"/>
            <a:ext cx="5350933" cy="1569660"/>
          </a:xfrm>
          <a:prstGeom prst="rect">
            <a:avLst/>
          </a:prstGeom>
          <a:noFill/>
        </p:spPr>
        <p:txBody>
          <a:bodyPr wrap="square" rtlCol="0">
            <a:spAutoFit/>
          </a:bodyPr>
          <a:lstStyle/>
          <a:p>
            <a:pPr lvl="0"/>
            <a:r>
              <a:rPr lang="en-GB" sz="9600" b="1" dirty="0">
                <a:solidFill>
                  <a:srgbClr val="F7317C"/>
                </a:solidFill>
              </a:rPr>
              <a:t>HUMAN</a:t>
            </a:r>
          </a:p>
        </p:txBody>
      </p:sp>
      <p:sp>
        <p:nvSpPr>
          <p:cNvPr id="8" name="TextBox 7"/>
          <p:cNvSpPr txBox="1"/>
          <p:nvPr/>
        </p:nvSpPr>
        <p:spPr>
          <a:xfrm>
            <a:off x="1924757" y="3633100"/>
            <a:ext cx="5520267" cy="1569660"/>
          </a:xfrm>
          <a:prstGeom prst="rect">
            <a:avLst/>
          </a:prstGeom>
          <a:noFill/>
        </p:spPr>
        <p:txBody>
          <a:bodyPr wrap="square" rtlCol="0">
            <a:spAutoFit/>
          </a:bodyPr>
          <a:lstStyle/>
          <a:p>
            <a:r>
              <a:rPr lang="en-GB" sz="9600" b="1" dirty="0">
                <a:solidFill>
                  <a:srgbClr val="F7317C"/>
                </a:solidFill>
              </a:rPr>
              <a:t>RIGHTS</a:t>
            </a:r>
          </a:p>
        </p:txBody>
      </p:sp>
    </p:spTree>
    <p:extLst>
      <p:ext uri="{BB962C8B-B14F-4D97-AF65-F5344CB8AC3E}">
        <p14:creationId xmlns:p14="http://schemas.microsoft.com/office/powerpoint/2010/main" val="2804987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867" y="364068"/>
            <a:ext cx="3719690" cy="5579535"/>
          </a:xfrm>
          <a:prstGeom prst="rect">
            <a:avLst/>
          </a:prstGeom>
        </p:spPr>
      </p:pic>
      <p:sp>
        <p:nvSpPr>
          <p:cNvPr id="5" name="TextBox 4"/>
          <p:cNvSpPr txBox="1"/>
          <p:nvPr/>
        </p:nvSpPr>
        <p:spPr>
          <a:xfrm>
            <a:off x="4718760" y="897636"/>
            <a:ext cx="6084712" cy="1938992"/>
          </a:xfrm>
          <a:prstGeom prst="rect">
            <a:avLst/>
          </a:prstGeom>
          <a:noFill/>
        </p:spPr>
        <p:txBody>
          <a:bodyPr wrap="square" rtlCol="0">
            <a:spAutoFit/>
          </a:bodyPr>
          <a:lstStyle/>
          <a:p>
            <a:r>
              <a:rPr lang="en-GB" sz="6000" dirty="0">
                <a:solidFill>
                  <a:srgbClr val="1B75BC"/>
                </a:solidFill>
              </a:rPr>
              <a:t>Enables them to live in</a:t>
            </a:r>
          </a:p>
        </p:txBody>
      </p:sp>
      <p:sp>
        <p:nvSpPr>
          <p:cNvPr id="8" name="TextBox 7"/>
          <p:cNvSpPr txBox="1"/>
          <p:nvPr/>
        </p:nvSpPr>
        <p:spPr>
          <a:xfrm>
            <a:off x="5920230" y="3153835"/>
            <a:ext cx="6350000" cy="1938992"/>
          </a:xfrm>
          <a:prstGeom prst="rect">
            <a:avLst/>
          </a:prstGeom>
          <a:noFill/>
        </p:spPr>
        <p:txBody>
          <a:bodyPr wrap="square" rtlCol="0">
            <a:spAutoFit/>
          </a:bodyPr>
          <a:lstStyle/>
          <a:p>
            <a:r>
              <a:rPr lang="en-GB" sz="12000" b="1" dirty="0">
                <a:solidFill>
                  <a:srgbClr val="F7317C"/>
                </a:solidFill>
              </a:rPr>
              <a:t>DIGNITY</a:t>
            </a:r>
          </a:p>
        </p:txBody>
      </p:sp>
    </p:spTree>
    <p:extLst>
      <p:ext uri="{BB962C8B-B14F-4D97-AF65-F5344CB8AC3E}">
        <p14:creationId xmlns:p14="http://schemas.microsoft.com/office/powerpoint/2010/main" val="1954564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4247" y="345827"/>
            <a:ext cx="6488671" cy="553998"/>
          </a:xfrm>
          <a:prstGeom prst="rect">
            <a:avLst/>
          </a:prstGeom>
          <a:noFill/>
        </p:spPr>
        <p:txBody>
          <a:bodyPr wrap="square" rtlCol="0">
            <a:spAutoFit/>
          </a:bodyPr>
          <a:lstStyle/>
          <a:p>
            <a:pPr lvl="0"/>
            <a:r>
              <a:rPr lang="en-GB" sz="3000" dirty="0">
                <a:solidFill>
                  <a:srgbClr val="1B75BC"/>
                </a:solidFill>
              </a:rPr>
              <a:t>And to make a contribution to the</a:t>
            </a:r>
          </a:p>
        </p:txBody>
      </p:sp>
      <p:sp>
        <p:nvSpPr>
          <p:cNvPr id="7" name="TextBox 6"/>
          <p:cNvSpPr txBox="1"/>
          <p:nvPr/>
        </p:nvSpPr>
        <p:spPr>
          <a:xfrm>
            <a:off x="1631244" y="1091705"/>
            <a:ext cx="6575776" cy="1169551"/>
          </a:xfrm>
          <a:prstGeom prst="rect">
            <a:avLst/>
          </a:prstGeom>
          <a:noFill/>
        </p:spPr>
        <p:txBody>
          <a:bodyPr wrap="square" rtlCol="0">
            <a:spAutoFit/>
          </a:bodyPr>
          <a:lstStyle/>
          <a:p>
            <a:pPr lvl="0"/>
            <a:r>
              <a:rPr lang="en-GB" sz="7000" b="1" dirty="0">
                <a:solidFill>
                  <a:srgbClr val="F7317C"/>
                </a:solidFill>
              </a:rPr>
              <a:t>ECONOMIC</a:t>
            </a:r>
          </a:p>
        </p:txBody>
      </p:sp>
      <p:sp>
        <p:nvSpPr>
          <p:cNvPr id="8" name="TextBox 7"/>
          <p:cNvSpPr txBox="1"/>
          <p:nvPr/>
        </p:nvSpPr>
        <p:spPr>
          <a:xfrm>
            <a:off x="1631244" y="1913934"/>
            <a:ext cx="5520267" cy="1169551"/>
          </a:xfrm>
          <a:prstGeom prst="rect">
            <a:avLst/>
          </a:prstGeom>
          <a:noFill/>
        </p:spPr>
        <p:txBody>
          <a:bodyPr wrap="square" rtlCol="0">
            <a:spAutoFit/>
          </a:bodyPr>
          <a:lstStyle/>
          <a:p>
            <a:r>
              <a:rPr lang="en-GB" sz="7000" b="1" dirty="0">
                <a:solidFill>
                  <a:srgbClr val="F7317C"/>
                </a:solidFill>
              </a:rPr>
              <a:t>SOCIAL</a:t>
            </a:r>
          </a:p>
        </p:txBody>
      </p:sp>
      <p:sp>
        <p:nvSpPr>
          <p:cNvPr id="9" name="TextBox 8"/>
          <p:cNvSpPr txBox="1"/>
          <p:nvPr/>
        </p:nvSpPr>
        <p:spPr>
          <a:xfrm>
            <a:off x="1631243" y="3005243"/>
            <a:ext cx="5520267" cy="1169551"/>
          </a:xfrm>
          <a:prstGeom prst="rect">
            <a:avLst/>
          </a:prstGeom>
          <a:noFill/>
        </p:spPr>
        <p:txBody>
          <a:bodyPr wrap="square" rtlCol="0">
            <a:spAutoFit/>
          </a:bodyPr>
          <a:lstStyle/>
          <a:p>
            <a:r>
              <a:rPr lang="en-GB" sz="7000" b="1" dirty="0">
                <a:solidFill>
                  <a:srgbClr val="F7317C"/>
                </a:solidFill>
              </a:rPr>
              <a:t>CULTURAL</a:t>
            </a:r>
          </a:p>
        </p:txBody>
      </p:sp>
      <p:sp>
        <p:nvSpPr>
          <p:cNvPr id="11" name="TextBox 10"/>
          <p:cNvSpPr txBox="1"/>
          <p:nvPr/>
        </p:nvSpPr>
        <p:spPr>
          <a:xfrm>
            <a:off x="702734" y="2798142"/>
            <a:ext cx="1481664" cy="553998"/>
          </a:xfrm>
          <a:prstGeom prst="rect">
            <a:avLst/>
          </a:prstGeom>
          <a:noFill/>
        </p:spPr>
        <p:txBody>
          <a:bodyPr wrap="square" rtlCol="0">
            <a:spAutoFit/>
          </a:bodyPr>
          <a:lstStyle/>
          <a:p>
            <a:pPr lvl="0"/>
            <a:r>
              <a:rPr lang="en-GB" sz="3000" dirty="0">
                <a:solidFill>
                  <a:srgbClr val="1B75BC"/>
                </a:solidFill>
              </a:rPr>
              <a:t>and</a:t>
            </a:r>
          </a:p>
        </p:txBody>
      </p:sp>
      <p:sp>
        <p:nvSpPr>
          <p:cNvPr id="12" name="TextBox 11"/>
          <p:cNvSpPr txBox="1"/>
          <p:nvPr/>
        </p:nvSpPr>
        <p:spPr>
          <a:xfrm>
            <a:off x="3228622" y="4319743"/>
            <a:ext cx="2901247" cy="1785104"/>
          </a:xfrm>
          <a:prstGeom prst="rect">
            <a:avLst/>
          </a:prstGeom>
          <a:noFill/>
        </p:spPr>
        <p:txBody>
          <a:bodyPr wrap="square" rtlCol="0">
            <a:spAutoFit/>
          </a:bodyPr>
          <a:lstStyle/>
          <a:p>
            <a:pPr lvl="0"/>
            <a:r>
              <a:rPr lang="en-GB" sz="11000" b="1" dirty="0">
                <a:solidFill>
                  <a:srgbClr val="1B75BC"/>
                </a:solidFill>
              </a:rPr>
              <a:t>life</a:t>
            </a:r>
          </a:p>
        </p:txBody>
      </p:sp>
      <p:sp>
        <p:nvSpPr>
          <p:cNvPr id="13" name="TextBox 12"/>
          <p:cNvSpPr txBox="1"/>
          <p:nvPr/>
        </p:nvSpPr>
        <p:spPr>
          <a:xfrm>
            <a:off x="6129869" y="4570434"/>
            <a:ext cx="1481664" cy="553998"/>
          </a:xfrm>
          <a:prstGeom prst="rect">
            <a:avLst/>
          </a:prstGeom>
          <a:noFill/>
        </p:spPr>
        <p:txBody>
          <a:bodyPr wrap="square" rtlCol="0">
            <a:spAutoFit/>
          </a:bodyPr>
          <a:lstStyle/>
          <a:p>
            <a:pPr lvl="0"/>
            <a:r>
              <a:rPr lang="en-GB" sz="3000" dirty="0">
                <a:solidFill>
                  <a:srgbClr val="1B75BC"/>
                </a:solidFill>
              </a:rPr>
              <a:t>of</a:t>
            </a:r>
          </a:p>
        </p:txBody>
      </p:sp>
      <p:sp>
        <p:nvSpPr>
          <p:cNvPr id="14" name="TextBox 13"/>
          <p:cNvSpPr txBox="1"/>
          <p:nvPr/>
        </p:nvSpPr>
        <p:spPr>
          <a:xfrm>
            <a:off x="6129869" y="4956078"/>
            <a:ext cx="1481664" cy="553998"/>
          </a:xfrm>
          <a:prstGeom prst="rect">
            <a:avLst/>
          </a:prstGeom>
          <a:noFill/>
        </p:spPr>
        <p:txBody>
          <a:bodyPr wrap="square" rtlCol="0">
            <a:spAutoFit/>
          </a:bodyPr>
          <a:lstStyle/>
          <a:p>
            <a:pPr lvl="0"/>
            <a:r>
              <a:rPr lang="en-GB" sz="3000" dirty="0">
                <a:solidFill>
                  <a:srgbClr val="1B75BC"/>
                </a:solidFill>
              </a:rPr>
              <a:t>the</a:t>
            </a:r>
          </a:p>
        </p:txBody>
      </p:sp>
      <p:sp>
        <p:nvSpPr>
          <p:cNvPr id="15" name="TextBox 14"/>
          <p:cNvSpPr txBox="1"/>
          <p:nvPr/>
        </p:nvSpPr>
        <p:spPr>
          <a:xfrm>
            <a:off x="6152447" y="5341722"/>
            <a:ext cx="1481664" cy="553998"/>
          </a:xfrm>
          <a:prstGeom prst="rect">
            <a:avLst/>
          </a:prstGeom>
          <a:noFill/>
        </p:spPr>
        <p:txBody>
          <a:bodyPr wrap="square" rtlCol="0">
            <a:spAutoFit/>
          </a:bodyPr>
          <a:lstStyle/>
          <a:p>
            <a:pPr lvl="0"/>
            <a:r>
              <a:rPr lang="en-GB" sz="3000" b="1" dirty="0">
                <a:solidFill>
                  <a:srgbClr val="1B75BC"/>
                </a:solidFill>
              </a:rPr>
              <a:t>UK</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051" y="411716"/>
            <a:ext cx="3716482" cy="5574722"/>
          </a:xfrm>
          <a:prstGeom prst="rect">
            <a:avLst/>
          </a:prstGeom>
        </p:spPr>
      </p:pic>
    </p:spTree>
    <p:extLst>
      <p:ext uri="{BB962C8B-B14F-4D97-AF65-F5344CB8AC3E}">
        <p14:creationId xmlns:p14="http://schemas.microsoft.com/office/powerpoint/2010/main" val="3713646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B75BC"/>
        </a:solidFill>
        <a:effectLst/>
      </p:bgPr>
    </p:bg>
    <p:spTree>
      <p:nvGrpSpPr>
        <p:cNvPr id="1" name=""/>
        <p:cNvGrpSpPr/>
        <p:nvPr/>
      </p:nvGrpSpPr>
      <p:grpSpPr>
        <a:xfrm>
          <a:off x="0" y="0"/>
          <a:ext cx="0" cy="0"/>
          <a:chOff x="0" y="0"/>
          <a:chExt cx="0" cy="0"/>
        </a:xfrm>
      </p:grpSpPr>
      <p:sp>
        <p:nvSpPr>
          <p:cNvPr id="4" name="TextBox 3"/>
          <p:cNvSpPr txBox="1"/>
          <p:nvPr/>
        </p:nvSpPr>
        <p:spPr>
          <a:xfrm>
            <a:off x="1522266" y="1779612"/>
            <a:ext cx="8910207" cy="1569660"/>
          </a:xfrm>
          <a:prstGeom prst="rect">
            <a:avLst/>
          </a:prstGeom>
          <a:noFill/>
        </p:spPr>
        <p:txBody>
          <a:bodyPr wrap="square" rtlCol="0">
            <a:spAutoFit/>
          </a:bodyPr>
          <a:lstStyle/>
          <a:p>
            <a:pPr lvl="0" algn="ctr"/>
            <a:r>
              <a:rPr lang="en-GB" sz="9600" b="1" dirty="0">
                <a:solidFill>
                  <a:srgbClr val="CDDC29"/>
                </a:solidFill>
              </a:rPr>
              <a:t>OUR PROJECTS</a:t>
            </a:r>
          </a:p>
        </p:txBody>
      </p:sp>
    </p:spTree>
    <p:extLst>
      <p:ext uri="{BB962C8B-B14F-4D97-AF65-F5344CB8AC3E}">
        <p14:creationId xmlns:p14="http://schemas.microsoft.com/office/powerpoint/2010/main" val="1018747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11266714" cy="452596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0" indent="0" defTabSz="457200">
              <a:lnSpc>
                <a:spcPct val="100000"/>
              </a:lnSpc>
              <a:spcBef>
                <a:spcPct val="20000"/>
              </a:spcBef>
              <a:spcAft>
                <a:spcPts val="0"/>
              </a:spcAft>
              <a:buClrTx/>
              <a:buSzTx/>
              <a:buNone/>
            </a:pPr>
            <a:endParaRPr lang="en-GB" sz="2800" dirty="0">
              <a:solidFill>
                <a:srgbClr val="1B75BC"/>
              </a:solidFill>
            </a:endParaRPr>
          </a:p>
        </p:txBody>
      </p:sp>
      <p:cxnSp>
        <p:nvCxnSpPr>
          <p:cNvPr id="5" name="Straight Connector 4"/>
          <p:cNvCxnSpPr/>
          <p:nvPr/>
        </p:nvCxnSpPr>
        <p:spPr>
          <a:xfrm flipV="1">
            <a:off x="0" y="620643"/>
            <a:ext cx="635000" cy="1657"/>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756263" y="620643"/>
            <a:ext cx="9435737"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 y="165100"/>
            <a:ext cx="6743700" cy="830997"/>
          </a:xfrm>
          <a:prstGeom prst="rect">
            <a:avLst/>
          </a:prstGeom>
          <a:noFill/>
        </p:spPr>
        <p:txBody>
          <a:bodyPr wrap="square" rtlCol="0">
            <a:spAutoFit/>
          </a:bodyPr>
          <a:lstStyle/>
          <a:p>
            <a:r>
              <a:rPr lang="en-GB" sz="4800" dirty="0">
                <a:solidFill>
                  <a:srgbClr val="1B75BC"/>
                </a:solidFill>
              </a:rPr>
              <a:t>Advice</a:t>
            </a:r>
            <a:endParaRPr lang="en-GB" sz="4800" dirty="0">
              <a:solidFill>
                <a:srgbClr val="F7317C"/>
              </a:solidFill>
            </a:endParaRPr>
          </a:p>
        </p:txBody>
      </p:sp>
      <p:sp>
        <p:nvSpPr>
          <p:cNvPr id="10" name="TextBox 9"/>
          <p:cNvSpPr txBox="1"/>
          <p:nvPr/>
        </p:nvSpPr>
        <p:spPr>
          <a:xfrm>
            <a:off x="457200" y="1812416"/>
            <a:ext cx="10358846" cy="4062651"/>
          </a:xfrm>
          <a:prstGeom prst="rect">
            <a:avLst/>
          </a:prstGeom>
          <a:noFill/>
        </p:spPr>
        <p:txBody>
          <a:bodyPr wrap="square" rtlCol="0">
            <a:spAutoFit/>
          </a:bodyPr>
          <a:lstStyle/>
          <a:p>
            <a:pPr marL="457200" lvl="0" indent="-457200" defTabSz="457200">
              <a:spcBef>
                <a:spcPts val="1200"/>
              </a:spcBef>
              <a:spcAft>
                <a:spcPts val="1200"/>
              </a:spcAft>
              <a:buFont typeface="Arial" panose="020B0604020202020204" pitchFamily="34" charset="0"/>
              <a:buChar char="•"/>
            </a:pPr>
            <a:r>
              <a:rPr lang="en-GB" sz="3200" dirty="0">
                <a:solidFill>
                  <a:srgbClr val="1B75BC"/>
                </a:solidFill>
              </a:rPr>
              <a:t>Weekly immigration, housing and benefits advice drop-in (Tower Hamlets residents)</a:t>
            </a:r>
          </a:p>
          <a:p>
            <a:pPr marL="457200" lvl="0" indent="-457200" defTabSz="457200">
              <a:spcBef>
                <a:spcPts val="1200"/>
              </a:spcBef>
              <a:spcAft>
                <a:spcPts val="1200"/>
              </a:spcAft>
              <a:buFont typeface="Arial" panose="020B0604020202020204" pitchFamily="34" charset="0"/>
              <a:buChar char="•"/>
            </a:pPr>
            <a:r>
              <a:rPr lang="en-GB" sz="3200" dirty="0">
                <a:solidFill>
                  <a:srgbClr val="1B75BC"/>
                </a:solidFill>
              </a:rPr>
              <a:t>Monthly immigration advice drop in (pan-London)</a:t>
            </a:r>
          </a:p>
          <a:p>
            <a:pPr marL="457200" lvl="0" indent="-457200" defTabSz="457200">
              <a:spcBef>
                <a:spcPts val="1200"/>
              </a:spcBef>
              <a:spcAft>
                <a:spcPts val="1200"/>
              </a:spcAft>
              <a:buFont typeface="Arial" panose="020B0604020202020204" pitchFamily="34" charset="0"/>
              <a:buChar char="•"/>
            </a:pPr>
            <a:r>
              <a:rPr lang="en-GB" sz="3200" dirty="0">
                <a:solidFill>
                  <a:srgbClr val="1B75BC"/>
                </a:solidFill>
              </a:rPr>
              <a:t>Telephone advice (Wednesday 2 – 4.30pm)</a:t>
            </a:r>
          </a:p>
          <a:p>
            <a:pPr marL="457200" lvl="0" indent="-457200" defTabSz="457200">
              <a:spcBef>
                <a:spcPts val="1200"/>
              </a:spcBef>
              <a:spcAft>
                <a:spcPts val="1200"/>
              </a:spcAft>
              <a:buFont typeface="Arial" panose="020B0604020202020204" pitchFamily="34" charset="0"/>
              <a:buChar char="•"/>
            </a:pPr>
            <a:r>
              <a:rPr lang="en-GB" sz="3200" dirty="0">
                <a:solidFill>
                  <a:srgbClr val="1B75BC"/>
                </a:solidFill>
              </a:rPr>
              <a:t>Range of support groups and activities</a:t>
            </a:r>
          </a:p>
          <a:p>
            <a:pPr>
              <a:spcBef>
                <a:spcPts val="1200"/>
              </a:spcBef>
              <a:spcAft>
                <a:spcPts val="1200"/>
              </a:spcAft>
            </a:pPr>
            <a:endParaRPr lang="en-GB" dirty="0"/>
          </a:p>
        </p:txBody>
      </p:sp>
    </p:spTree>
    <p:extLst>
      <p:ext uri="{BB962C8B-B14F-4D97-AF65-F5344CB8AC3E}">
        <p14:creationId xmlns:p14="http://schemas.microsoft.com/office/powerpoint/2010/main" val="218277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65100"/>
            <a:ext cx="6743700" cy="830997"/>
          </a:xfrm>
          <a:prstGeom prst="rect">
            <a:avLst/>
          </a:prstGeom>
          <a:noFill/>
        </p:spPr>
        <p:txBody>
          <a:bodyPr wrap="square" rtlCol="0">
            <a:spAutoFit/>
          </a:bodyPr>
          <a:lstStyle/>
          <a:p>
            <a:r>
              <a:rPr lang="en-GB" sz="4800" dirty="0">
                <a:solidFill>
                  <a:srgbClr val="1B75BC"/>
                </a:solidFill>
              </a:rPr>
              <a:t>Street Legal</a:t>
            </a:r>
            <a:endParaRPr lang="en-GB" sz="4800" dirty="0">
              <a:solidFill>
                <a:srgbClr val="F7317C"/>
              </a:solidFill>
            </a:endParaRPr>
          </a:p>
        </p:txBody>
      </p:sp>
      <p:cxnSp>
        <p:nvCxnSpPr>
          <p:cNvPr id="3" name="Straight Connector 2"/>
          <p:cNvCxnSpPr/>
          <p:nvPr/>
        </p:nvCxnSpPr>
        <p:spPr>
          <a:xfrm flipV="1">
            <a:off x="0" y="620643"/>
            <a:ext cx="635000" cy="1657"/>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051300" y="620643"/>
            <a:ext cx="8140700"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pic>
        <p:nvPicPr>
          <p:cNvPr id="3076" name="Picture 4" descr="https://upload.wikimedia.org/wikipedia/commons/3/3d/Refugee_action_logo_jpe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04905" y="1046897"/>
            <a:ext cx="1480334" cy="127847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163" y="1202872"/>
            <a:ext cx="3045767" cy="1032328"/>
          </a:xfrm>
          <a:prstGeom prst="rect">
            <a:avLst/>
          </a:prstGeom>
        </p:spPr>
      </p:pic>
      <p:sp>
        <p:nvSpPr>
          <p:cNvPr id="10" name="TextBox 9"/>
          <p:cNvSpPr txBox="1"/>
          <p:nvPr/>
        </p:nvSpPr>
        <p:spPr>
          <a:xfrm>
            <a:off x="253999" y="3136902"/>
            <a:ext cx="11524344" cy="2677656"/>
          </a:xfrm>
          <a:prstGeom prst="rect">
            <a:avLst/>
          </a:prstGeom>
          <a:solidFill>
            <a:schemeClr val="bg1"/>
          </a:solidFill>
        </p:spPr>
        <p:txBody>
          <a:bodyPr wrap="square" rtlCol="0">
            <a:spAutoFit/>
          </a:bodyPr>
          <a:lstStyle/>
          <a:p>
            <a:pPr marL="342900" indent="-342900">
              <a:spcAft>
                <a:spcPts val="1800"/>
              </a:spcAft>
              <a:buFont typeface="Arial" panose="020B0604020202020204" pitchFamily="34" charset="0"/>
              <a:buChar char="•"/>
            </a:pPr>
            <a:r>
              <a:rPr lang="en-GB" sz="3450" dirty="0">
                <a:solidFill>
                  <a:srgbClr val="1B75BC"/>
                </a:solidFill>
              </a:rPr>
              <a:t>Linking immigration advisors with homeless outreach services</a:t>
            </a:r>
          </a:p>
          <a:p>
            <a:pPr marL="342900" indent="-342900">
              <a:spcAft>
                <a:spcPts val="1800"/>
              </a:spcAft>
              <a:buFont typeface="Arial" panose="020B0604020202020204" pitchFamily="34" charset="0"/>
              <a:buChar char="•"/>
            </a:pPr>
            <a:r>
              <a:rPr lang="en-GB" sz="3450" dirty="0">
                <a:solidFill>
                  <a:srgbClr val="1B75BC"/>
                </a:solidFill>
              </a:rPr>
              <a:t>Immigration support key to breaking cycle and solving other needs</a:t>
            </a:r>
          </a:p>
          <a:p>
            <a:pPr marL="342900" indent="-342900">
              <a:spcAft>
                <a:spcPts val="1800"/>
              </a:spcAft>
              <a:buFont typeface="Arial" panose="020B0604020202020204" pitchFamily="34" charset="0"/>
              <a:buChar char="•"/>
            </a:pPr>
            <a:r>
              <a:rPr lang="en-GB" sz="3450" dirty="0">
                <a:solidFill>
                  <a:srgbClr val="1B75BC"/>
                </a:solidFill>
              </a:rPr>
              <a:t>Over 900 non-EU migrants sleep rough in London every year</a:t>
            </a:r>
          </a:p>
        </p:txBody>
      </p:sp>
      <p:cxnSp>
        <p:nvCxnSpPr>
          <p:cNvPr id="11" name="Straight Connector 10"/>
          <p:cNvCxnSpPr/>
          <p:nvPr/>
        </p:nvCxnSpPr>
        <p:spPr>
          <a:xfrm>
            <a:off x="0" y="2601843"/>
            <a:ext cx="12192000"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pic>
        <p:nvPicPr>
          <p:cNvPr id="1026" name="Picture 2" descr="https://jobs.theguardian.com/getasset/4b2b6852-a4db-4baf-b4d4-e1bd435ddd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8491" y="941737"/>
            <a:ext cx="2935018" cy="14675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7549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65100"/>
            <a:ext cx="7721600" cy="830997"/>
          </a:xfrm>
          <a:prstGeom prst="rect">
            <a:avLst/>
          </a:prstGeom>
          <a:noFill/>
        </p:spPr>
        <p:txBody>
          <a:bodyPr wrap="square" rtlCol="0">
            <a:spAutoFit/>
          </a:bodyPr>
          <a:lstStyle/>
          <a:p>
            <a:r>
              <a:rPr lang="en-GB" sz="4800" dirty="0">
                <a:solidFill>
                  <a:srgbClr val="1B75BC"/>
                </a:solidFill>
              </a:rPr>
              <a:t>Praxis Homes</a:t>
            </a:r>
            <a:endParaRPr lang="en-GB" sz="4800" dirty="0">
              <a:solidFill>
                <a:srgbClr val="F7317C"/>
              </a:solidFill>
            </a:endParaRPr>
          </a:p>
        </p:txBody>
      </p:sp>
      <p:cxnSp>
        <p:nvCxnSpPr>
          <p:cNvPr id="4" name="Straight Connector 3"/>
          <p:cNvCxnSpPr/>
          <p:nvPr/>
        </p:nvCxnSpPr>
        <p:spPr>
          <a:xfrm flipV="1">
            <a:off x="0" y="620643"/>
            <a:ext cx="635000" cy="1657"/>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46600" y="620643"/>
            <a:ext cx="7645400"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pic>
        <p:nvPicPr>
          <p:cNvPr id="4098" name="Picture 2" descr="http://cached.imagescaler.hbpl.co.uk/resize/scaleWidth/580/offlinehbpl.hbpl.co.uk/news/NST/BigSocietyCapital-201412151208367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5358" y="910693"/>
            <a:ext cx="2242614" cy="1492499"/>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Commonweal Hous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345" y="1203804"/>
            <a:ext cx="2952750" cy="9525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470" y="1256702"/>
            <a:ext cx="2795524" cy="947511"/>
          </a:xfrm>
          <a:prstGeom prst="rect">
            <a:avLst/>
          </a:prstGeom>
        </p:spPr>
      </p:pic>
      <p:sp>
        <p:nvSpPr>
          <p:cNvPr id="15" name="TextBox 14"/>
          <p:cNvSpPr txBox="1"/>
          <p:nvPr/>
        </p:nvSpPr>
        <p:spPr>
          <a:xfrm>
            <a:off x="177800" y="2743376"/>
            <a:ext cx="2908302" cy="1200329"/>
          </a:xfrm>
          <a:prstGeom prst="rect">
            <a:avLst/>
          </a:prstGeom>
          <a:noFill/>
        </p:spPr>
        <p:txBody>
          <a:bodyPr wrap="square" rtlCol="0">
            <a:spAutoFit/>
          </a:bodyPr>
          <a:lstStyle/>
          <a:p>
            <a:pPr>
              <a:spcAft>
                <a:spcPts val="600"/>
              </a:spcAft>
            </a:pPr>
            <a:r>
              <a:rPr lang="en-GB" sz="2400" dirty="0">
                <a:solidFill>
                  <a:srgbClr val="1B75BC"/>
                </a:solidFill>
              </a:rPr>
              <a:t>Social investment used to purchase homes</a:t>
            </a:r>
            <a:endParaRPr lang="en-GB" sz="2400" dirty="0">
              <a:solidFill>
                <a:srgbClr val="F7317C"/>
              </a:solidFill>
            </a:endParaRPr>
          </a:p>
        </p:txBody>
      </p:sp>
      <p:sp>
        <p:nvSpPr>
          <p:cNvPr id="16" name="Right Arrow 15"/>
          <p:cNvSpPr/>
          <p:nvPr/>
        </p:nvSpPr>
        <p:spPr>
          <a:xfrm>
            <a:off x="3225800" y="2945896"/>
            <a:ext cx="876300" cy="425956"/>
          </a:xfrm>
          <a:prstGeom prst="rightArrow">
            <a:avLst/>
          </a:prstGeom>
          <a:solidFill>
            <a:srgbClr val="CDDC29"/>
          </a:solidFill>
          <a:ln>
            <a:solidFill>
              <a:srgbClr val="CDDC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p:cNvSpPr txBox="1"/>
          <p:nvPr/>
        </p:nvSpPr>
        <p:spPr>
          <a:xfrm>
            <a:off x="4546600" y="2743376"/>
            <a:ext cx="2946400" cy="1200329"/>
          </a:xfrm>
          <a:prstGeom prst="rect">
            <a:avLst/>
          </a:prstGeom>
          <a:noFill/>
        </p:spPr>
        <p:txBody>
          <a:bodyPr wrap="square" rtlCol="0">
            <a:spAutoFit/>
          </a:bodyPr>
          <a:lstStyle/>
          <a:p>
            <a:pPr>
              <a:spcAft>
                <a:spcPts val="600"/>
              </a:spcAft>
            </a:pPr>
            <a:r>
              <a:rPr lang="en-GB" sz="2400" dirty="0">
                <a:solidFill>
                  <a:srgbClr val="1B75BC"/>
                </a:solidFill>
              </a:rPr>
              <a:t>Homes leased to Praxis below market rate</a:t>
            </a:r>
            <a:endParaRPr lang="en-GB" sz="2400" dirty="0">
              <a:solidFill>
                <a:srgbClr val="F7317C"/>
              </a:solidFill>
            </a:endParaRPr>
          </a:p>
        </p:txBody>
      </p:sp>
      <p:sp>
        <p:nvSpPr>
          <p:cNvPr id="18" name="Right Arrow 17"/>
          <p:cNvSpPr/>
          <p:nvPr/>
        </p:nvSpPr>
        <p:spPr>
          <a:xfrm>
            <a:off x="7626350" y="2969101"/>
            <a:ext cx="876300" cy="425956"/>
          </a:xfrm>
          <a:prstGeom prst="rightArrow">
            <a:avLst/>
          </a:prstGeom>
          <a:solidFill>
            <a:srgbClr val="CDDC29"/>
          </a:solidFill>
          <a:ln>
            <a:solidFill>
              <a:srgbClr val="CDDC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p:cNvSpPr txBox="1"/>
          <p:nvPr/>
        </p:nvSpPr>
        <p:spPr>
          <a:xfrm>
            <a:off x="8791574" y="2766580"/>
            <a:ext cx="3222626" cy="830997"/>
          </a:xfrm>
          <a:prstGeom prst="rect">
            <a:avLst/>
          </a:prstGeom>
          <a:noFill/>
        </p:spPr>
        <p:txBody>
          <a:bodyPr wrap="square" rtlCol="0">
            <a:spAutoFit/>
          </a:bodyPr>
          <a:lstStyle/>
          <a:p>
            <a:pPr>
              <a:spcAft>
                <a:spcPts val="600"/>
              </a:spcAft>
            </a:pPr>
            <a:r>
              <a:rPr lang="en-GB" sz="2400" dirty="0">
                <a:solidFill>
                  <a:srgbClr val="1B75BC"/>
                </a:solidFill>
              </a:rPr>
              <a:t>Rooms let to local authorities</a:t>
            </a:r>
            <a:endParaRPr lang="en-GB" sz="2400" dirty="0">
              <a:solidFill>
                <a:srgbClr val="F7317C"/>
              </a:solidFill>
            </a:endParaRPr>
          </a:p>
        </p:txBody>
      </p:sp>
      <p:sp>
        <p:nvSpPr>
          <p:cNvPr id="20" name="Right Arrow 19"/>
          <p:cNvSpPr/>
          <p:nvPr/>
        </p:nvSpPr>
        <p:spPr>
          <a:xfrm rot="5400000">
            <a:off x="9681930" y="4319005"/>
            <a:ext cx="876300" cy="425956"/>
          </a:xfrm>
          <a:prstGeom prst="rightArrow">
            <a:avLst/>
          </a:prstGeom>
          <a:solidFill>
            <a:srgbClr val="CDDC29"/>
          </a:solidFill>
          <a:ln>
            <a:solidFill>
              <a:srgbClr val="CDDC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p:cNvSpPr txBox="1"/>
          <p:nvPr/>
        </p:nvSpPr>
        <p:spPr>
          <a:xfrm>
            <a:off x="4546600" y="5267674"/>
            <a:ext cx="2946400" cy="830997"/>
          </a:xfrm>
          <a:prstGeom prst="rect">
            <a:avLst/>
          </a:prstGeom>
          <a:noFill/>
        </p:spPr>
        <p:txBody>
          <a:bodyPr wrap="square" rtlCol="0">
            <a:spAutoFit/>
          </a:bodyPr>
          <a:lstStyle/>
          <a:p>
            <a:pPr>
              <a:spcAft>
                <a:spcPts val="600"/>
              </a:spcAft>
            </a:pPr>
            <a:r>
              <a:rPr lang="en-GB" sz="2400" dirty="0">
                <a:solidFill>
                  <a:srgbClr val="1B75BC"/>
                </a:solidFill>
              </a:rPr>
              <a:t>Social support and casework</a:t>
            </a:r>
            <a:endParaRPr lang="en-GB" sz="2400" dirty="0">
              <a:solidFill>
                <a:srgbClr val="F7317C"/>
              </a:solidFill>
            </a:endParaRPr>
          </a:p>
        </p:txBody>
      </p:sp>
      <p:sp>
        <p:nvSpPr>
          <p:cNvPr id="22" name="TextBox 21"/>
          <p:cNvSpPr txBox="1"/>
          <p:nvPr/>
        </p:nvSpPr>
        <p:spPr>
          <a:xfrm>
            <a:off x="8824430" y="5294814"/>
            <a:ext cx="3222626" cy="830997"/>
          </a:xfrm>
          <a:prstGeom prst="rect">
            <a:avLst/>
          </a:prstGeom>
          <a:noFill/>
        </p:spPr>
        <p:txBody>
          <a:bodyPr wrap="square" rtlCol="0">
            <a:spAutoFit/>
          </a:bodyPr>
          <a:lstStyle/>
          <a:p>
            <a:pPr>
              <a:spcAft>
                <a:spcPts val="600"/>
              </a:spcAft>
            </a:pPr>
            <a:r>
              <a:rPr lang="en-GB" sz="2400" dirty="0">
                <a:solidFill>
                  <a:srgbClr val="1B75BC"/>
                </a:solidFill>
              </a:rPr>
              <a:t>Funding generated used for NRPF clients</a:t>
            </a:r>
            <a:endParaRPr lang="en-GB" sz="2400" dirty="0">
              <a:solidFill>
                <a:srgbClr val="F7317C"/>
              </a:solidFill>
            </a:endParaRPr>
          </a:p>
        </p:txBody>
      </p:sp>
      <p:sp>
        <p:nvSpPr>
          <p:cNvPr id="24" name="Right Arrow 23"/>
          <p:cNvSpPr/>
          <p:nvPr/>
        </p:nvSpPr>
        <p:spPr>
          <a:xfrm rot="10800000">
            <a:off x="7626350" y="5511455"/>
            <a:ext cx="876300" cy="425956"/>
          </a:xfrm>
          <a:prstGeom prst="rightArrow">
            <a:avLst/>
          </a:prstGeom>
          <a:solidFill>
            <a:srgbClr val="CDDC29"/>
          </a:solidFill>
          <a:ln>
            <a:solidFill>
              <a:srgbClr val="CDDC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p:cNvSpPr txBox="1"/>
          <p:nvPr/>
        </p:nvSpPr>
        <p:spPr>
          <a:xfrm>
            <a:off x="196297" y="5467505"/>
            <a:ext cx="2761699" cy="461665"/>
          </a:xfrm>
          <a:prstGeom prst="rect">
            <a:avLst/>
          </a:prstGeom>
          <a:noFill/>
        </p:spPr>
        <p:txBody>
          <a:bodyPr wrap="square" rtlCol="0">
            <a:spAutoFit/>
          </a:bodyPr>
          <a:lstStyle/>
          <a:p>
            <a:pPr>
              <a:spcAft>
                <a:spcPts val="600"/>
              </a:spcAft>
            </a:pPr>
            <a:r>
              <a:rPr lang="en-GB" sz="2400" dirty="0">
                <a:solidFill>
                  <a:srgbClr val="1B75BC"/>
                </a:solidFill>
              </a:rPr>
              <a:t>Quicker resolution</a:t>
            </a:r>
            <a:endParaRPr lang="en-GB" sz="2400" dirty="0">
              <a:solidFill>
                <a:srgbClr val="F7317C"/>
              </a:solidFill>
            </a:endParaRPr>
          </a:p>
        </p:txBody>
      </p:sp>
      <p:sp>
        <p:nvSpPr>
          <p:cNvPr id="26" name="Right Arrow 25"/>
          <p:cNvSpPr/>
          <p:nvPr/>
        </p:nvSpPr>
        <p:spPr>
          <a:xfrm rot="10800000">
            <a:off x="3225800" y="5487860"/>
            <a:ext cx="876300" cy="425956"/>
          </a:xfrm>
          <a:prstGeom prst="rightArrow">
            <a:avLst/>
          </a:prstGeom>
          <a:solidFill>
            <a:srgbClr val="CDDC29"/>
          </a:solidFill>
          <a:ln>
            <a:solidFill>
              <a:srgbClr val="CDDC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3" name="Straight Connector 22"/>
          <p:cNvCxnSpPr/>
          <p:nvPr/>
        </p:nvCxnSpPr>
        <p:spPr>
          <a:xfrm>
            <a:off x="0" y="2601843"/>
            <a:ext cx="12192000"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7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19" grpId="0"/>
      <p:bldP spid="20" grpId="0" animBg="1"/>
      <p:bldP spid="21" grpId="0"/>
      <p:bldP spid="22" grpId="0"/>
      <p:bldP spid="24" grpId="0" animBg="1"/>
      <p:bldP spid="25" grpId="0"/>
      <p:bldP spid="2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2532" y="192023"/>
            <a:ext cx="11159589" cy="1785104"/>
          </a:xfrm>
          <a:prstGeom prst="rect">
            <a:avLst/>
          </a:prstGeom>
          <a:noFill/>
        </p:spPr>
        <p:txBody>
          <a:bodyPr wrap="square" rtlCol="0">
            <a:spAutoFit/>
          </a:bodyPr>
          <a:lstStyle/>
          <a:p>
            <a:pPr lvl="0" algn="ctr"/>
            <a:r>
              <a:rPr lang="en-GB" sz="11000" b="1" dirty="0">
                <a:solidFill>
                  <a:srgbClr val="1B75BC"/>
                </a:solidFill>
              </a:rPr>
              <a:t>Any questions?</a:t>
            </a:r>
          </a:p>
        </p:txBody>
      </p:sp>
      <p:pic>
        <p:nvPicPr>
          <p:cNvPr id="1026" name="Picture 2" descr="http://vignette3.wikia.nocookie.net/hotdiggedydemon/images/b/b2/Twitter-button.png/revision/latest?cb=201207251120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380" y="3862115"/>
            <a:ext cx="718940" cy="71894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myiconfinder.com/uploads/iconsets/4da56c6e4199ee90672a68bb2f18884f-Brows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649" y="2596623"/>
            <a:ext cx="717553" cy="717553"/>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s://cdn0.iconfinder.com/data/icons/yooicons_set01_socialbookmarks/512/social_facebook_box_bl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3658" y="5046663"/>
            <a:ext cx="825142" cy="82514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2645229" y="5163545"/>
            <a:ext cx="6716486" cy="646331"/>
          </a:xfrm>
          <a:prstGeom prst="rect">
            <a:avLst/>
          </a:prstGeom>
          <a:noFill/>
        </p:spPr>
        <p:txBody>
          <a:bodyPr wrap="square" rtlCol="0">
            <a:spAutoFit/>
          </a:bodyPr>
          <a:lstStyle/>
          <a:p>
            <a:pPr lvl="0"/>
            <a:r>
              <a:rPr lang="en-GB" sz="3600" dirty="0">
                <a:solidFill>
                  <a:srgbClr val="F7317C"/>
                </a:solidFill>
              </a:rPr>
              <a:t>Praxis Community Projects</a:t>
            </a:r>
          </a:p>
        </p:txBody>
      </p:sp>
      <p:sp>
        <p:nvSpPr>
          <p:cNvPr id="8" name="TextBox 7"/>
          <p:cNvSpPr txBox="1"/>
          <p:nvPr/>
        </p:nvSpPr>
        <p:spPr>
          <a:xfrm>
            <a:off x="2645229" y="2605374"/>
            <a:ext cx="6716486" cy="646331"/>
          </a:xfrm>
          <a:prstGeom prst="rect">
            <a:avLst/>
          </a:prstGeom>
          <a:noFill/>
        </p:spPr>
        <p:txBody>
          <a:bodyPr wrap="square" rtlCol="0">
            <a:spAutoFit/>
          </a:bodyPr>
          <a:lstStyle/>
          <a:p>
            <a:pPr lvl="0"/>
            <a:r>
              <a:rPr lang="en-GB" sz="3600" dirty="0">
                <a:solidFill>
                  <a:srgbClr val="F7317C"/>
                </a:solidFill>
              </a:rPr>
              <a:t>www.praxis.org.uk</a:t>
            </a:r>
          </a:p>
        </p:txBody>
      </p:sp>
      <p:sp>
        <p:nvSpPr>
          <p:cNvPr id="9" name="TextBox 8"/>
          <p:cNvSpPr txBox="1"/>
          <p:nvPr/>
        </p:nvSpPr>
        <p:spPr>
          <a:xfrm>
            <a:off x="2645229" y="3902715"/>
            <a:ext cx="6716486" cy="646331"/>
          </a:xfrm>
          <a:prstGeom prst="rect">
            <a:avLst/>
          </a:prstGeom>
          <a:noFill/>
        </p:spPr>
        <p:txBody>
          <a:bodyPr wrap="square" rtlCol="0">
            <a:spAutoFit/>
          </a:bodyPr>
          <a:lstStyle/>
          <a:p>
            <a:pPr lvl="0"/>
            <a:r>
              <a:rPr lang="en-GB" sz="3600" dirty="0">
                <a:solidFill>
                  <a:srgbClr val="F7317C"/>
                </a:solidFill>
              </a:rPr>
              <a:t>@Praxis_Projects</a:t>
            </a:r>
          </a:p>
        </p:txBody>
      </p:sp>
    </p:spTree>
    <p:extLst>
      <p:ext uri="{BB962C8B-B14F-4D97-AF65-F5344CB8AC3E}">
        <p14:creationId xmlns:p14="http://schemas.microsoft.com/office/powerpoint/2010/main" val="3305325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11266714" cy="452596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buClr>
                <a:srgbClr val="1B75BC"/>
              </a:buClr>
              <a:buFont typeface="Arial" panose="020B0604020202020204" pitchFamily="34" charset="0"/>
              <a:buChar char="•"/>
            </a:pPr>
            <a:r>
              <a:rPr lang="en-GB" sz="2800" dirty="0">
                <a:solidFill>
                  <a:srgbClr val="0070C0"/>
                </a:solidFill>
              </a:rPr>
              <a:t>  </a:t>
            </a:r>
            <a:r>
              <a:rPr lang="en-GB" sz="3200" dirty="0" err="1">
                <a:solidFill>
                  <a:srgbClr val="0070C0"/>
                </a:solidFill>
              </a:rPr>
              <a:t>Demonisation</a:t>
            </a:r>
            <a:r>
              <a:rPr lang="en-GB" sz="3200" dirty="0">
                <a:solidFill>
                  <a:srgbClr val="0070C0"/>
                </a:solidFill>
              </a:rPr>
              <a:t> – hostile environment </a:t>
            </a:r>
          </a:p>
          <a:p>
            <a:pPr>
              <a:spcAft>
                <a:spcPts val="1200"/>
              </a:spcAft>
              <a:buClr>
                <a:srgbClr val="1B75BC"/>
              </a:buClr>
              <a:buFont typeface="Arial" panose="020B0604020202020204" pitchFamily="34" charset="0"/>
              <a:buChar char="•"/>
            </a:pPr>
            <a:r>
              <a:rPr lang="en-GB" sz="3200" dirty="0">
                <a:solidFill>
                  <a:srgbClr val="0070C0"/>
                </a:solidFill>
              </a:rPr>
              <a:t>  Blocking access to services – housing, health</a:t>
            </a:r>
          </a:p>
          <a:p>
            <a:pPr>
              <a:spcAft>
                <a:spcPts val="1200"/>
              </a:spcAft>
              <a:buClr>
                <a:srgbClr val="1B75BC"/>
              </a:buClr>
              <a:buFont typeface="Arial" panose="020B0604020202020204" pitchFamily="34" charset="0"/>
              <a:buChar char="•"/>
            </a:pPr>
            <a:r>
              <a:rPr lang="en-GB" sz="3200" dirty="0">
                <a:solidFill>
                  <a:srgbClr val="0070C0"/>
                </a:solidFill>
              </a:rPr>
              <a:t>  Rising homelessness and destitution</a:t>
            </a:r>
          </a:p>
          <a:p>
            <a:pPr>
              <a:spcAft>
                <a:spcPts val="1200"/>
              </a:spcAft>
              <a:buClr>
                <a:srgbClr val="1B75BC"/>
              </a:buClr>
              <a:buFont typeface="Arial" panose="020B0604020202020204" pitchFamily="34" charset="0"/>
              <a:buChar char="•"/>
            </a:pPr>
            <a:r>
              <a:rPr lang="en-GB" sz="3200" dirty="0">
                <a:solidFill>
                  <a:srgbClr val="0070C0"/>
                </a:solidFill>
              </a:rPr>
              <a:t>  Focus on reconnections as the only solution &amp; services working with enforcement – people not given options</a:t>
            </a:r>
          </a:p>
          <a:p>
            <a:pPr>
              <a:spcAft>
                <a:spcPts val="1200"/>
              </a:spcAft>
              <a:buClr>
                <a:srgbClr val="1B75BC"/>
              </a:buClr>
              <a:buFont typeface="Arial" panose="020B0604020202020204" pitchFamily="34" charset="0"/>
              <a:buChar char="•"/>
            </a:pPr>
            <a:r>
              <a:rPr lang="en-GB" sz="3200" dirty="0">
                <a:solidFill>
                  <a:srgbClr val="0070C0"/>
                </a:solidFill>
              </a:rPr>
              <a:t>  Immigration Act – internal controls/criminalisation</a:t>
            </a:r>
          </a:p>
        </p:txBody>
      </p:sp>
      <p:sp>
        <p:nvSpPr>
          <p:cNvPr id="4" name="TextBox 3"/>
          <p:cNvSpPr txBox="1"/>
          <p:nvPr/>
        </p:nvSpPr>
        <p:spPr>
          <a:xfrm>
            <a:off x="762000" y="165100"/>
            <a:ext cx="6743700" cy="830997"/>
          </a:xfrm>
          <a:prstGeom prst="rect">
            <a:avLst/>
          </a:prstGeom>
          <a:noFill/>
        </p:spPr>
        <p:txBody>
          <a:bodyPr wrap="square" rtlCol="0">
            <a:spAutoFit/>
          </a:bodyPr>
          <a:lstStyle/>
          <a:p>
            <a:r>
              <a:rPr lang="en-GB" sz="4800" dirty="0">
                <a:solidFill>
                  <a:srgbClr val="1B75BC"/>
                </a:solidFill>
              </a:rPr>
              <a:t>UK context</a:t>
            </a:r>
            <a:endParaRPr lang="en-GB" sz="4800" dirty="0">
              <a:solidFill>
                <a:srgbClr val="F7317C"/>
              </a:solidFill>
            </a:endParaRPr>
          </a:p>
        </p:txBody>
      </p:sp>
      <p:cxnSp>
        <p:nvCxnSpPr>
          <p:cNvPr id="5" name="Straight Connector 4"/>
          <p:cNvCxnSpPr/>
          <p:nvPr/>
        </p:nvCxnSpPr>
        <p:spPr>
          <a:xfrm flipV="1">
            <a:off x="0" y="620643"/>
            <a:ext cx="635000" cy="1657"/>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799114" y="620643"/>
            <a:ext cx="8392886"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593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75BC"/>
        </a:solidFill>
        <a:effectLst/>
      </p:bgPr>
    </p:bg>
    <p:spTree>
      <p:nvGrpSpPr>
        <p:cNvPr id="1" name=""/>
        <p:cNvGrpSpPr/>
        <p:nvPr/>
      </p:nvGrpSpPr>
      <p:grpSpPr>
        <a:xfrm>
          <a:off x="0" y="0"/>
          <a:ext cx="0" cy="0"/>
          <a:chOff x="0" y="0"/>
          <a:chExt cx="0" cy="0"/>
        </a:xfrm>
      </p:grpSpPr>
      <p:sp>
        <p:nvSpPr>
          <p:cNvPr id="4" name="TextBox 3"/>
          <p:cNvSpPr txBox="1"/>
          <p:nvPr/>
        </p:nvSpPr>
        <p:spPr>
          <a:xfrm>
            <a:off x="1522266" y="1779612"/>
            <a:ext cx="8910207" cy="1938992"/>
          </a:xfrm>
          <a:prstGeom prst="rect">
            <a:avLst/>
          </a:prstGeom>
          <a:noFill/>
        </p:spPr>
        <p:txBody>
          <a:bodyPr wrap="square" rtlCol="0">
            <a:spAutoFit/>
          </a:bodyPr>
          <a:lstStyle/>
          <a:p>
            <a:pPr lvl="0" algn="ctr"/>
            <a:r>
              <a:rPr lang="en-GB" sz="12000" b="1" dirty="0">
                <a:solidFill>
                  <a:srgbClr val="CDDC29"/>
                </a:solidFill>
              </a:rPr>
              <a:t>THE ISSUES</a:t>
            </a:r>
          </a:p>
        </p:txBody>
      </p:sp>
    </p:spTree>
    <p:extLst>
      <p:ext uri="{BB962C8B-B14F-4D97-AF65-F5344CB8AC3E}">
        <p14:creationId xmlns:p14="http://schemas.microsoft.com/office/powerpoint/2010/main" val="2398198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7418" y="292169"/>
            <a:ext cx="6084712" cy="769441"/>
          </a:xfrm>
          <a:prstGeom prst="rect">
            <a:avLst/>
          </a:prstGeom>
          <a:noFill/>
        </p:spPr>
        <p:txBody>
          <a:bodyPr wrap="square" rtlCol="0">
            <a:spAutoFit/>
          </a:bodyPr>
          <a:lstStyle/>
          <a:p>
            <a:r>
              <a:rPr lang="en-GB" sz="4400" dirty="0">
                <a:solidFill>
                  <a:srgbClr val="1B75BC"/>
                </a:solidFill>
              </a:rPr>
              <a:t>Homelessness</a:t>
            </a:r>
          </a:p>
        </p:txBody>
      </p:sp>
      <p:sp>
        <p:nvSpPr>
          <p:cNvPr id="7" name="TextBox 6"/>
          <p:cNvSpPr txBox="1"/>
          <p:nvPr/>
        </p:nvSpPr>
        <p:spPr>
          <a:xfrm>
            <a:off x="7600950" y="2294906"/>
            <a:ext cx="4395107" cy="1446550"/>
          </a:xfrm>
          <a:prstGeom prst="rect">
            <a:avLst/>
          </a:prstGeom>
          <a:solidFill>
            <a:schemeClr val="bg1"/>
          </a:solidFill>
        </p:spPr>
        <p:txBody>
          <a:bodyPr wrap="square" rtlCol="0">
            <a:spAutoFit/>
          </a:bodyPr>
          <a:lstStyle/>
          <a:p>
            <a:pPr lvl="0" algn="ctr"/>
            <a:r>
              <a:rPr lang="en-GB" sz="4400" b="1" dirty="0">
                <a:solidFill>
                  <a:srgbClr val="F7317C"/>
                </a:solidFill>
              </a:rPr>
              <a:t>Immigration status</a:t>
            </a:r>
          </a:p>
        </p:txBody>
      </p:sp>
      <p:sp>
        <p:nvSpPr>
          <p:cNvPr id="6" name="TextBox 5"/>
          <p:cNvSpPr txBox="1"/>
          <p:nvPr/>
        </p:nvSpPr>
        <p:spPr>
          <a:xfrm>
            <a:off x="207027" y="1416249"/>
            <a:ext cx="6084712" cy="769441"/>
          </a:xfrm>
          <a:prstGeom prst="rect">
            <a:avLst/>
          </a:prstGeom>
          <a:noFill/>
        </p:spPr>
        <p:txBody>
          <a:bodyPr wrap="square" rtlCol="0">
            <a:spAutoFit/>
          </a:bodyPr>
          <a:lstStyle/>
          <a:p>
            <a:r>
              <a:rPr lang="en-GB" sz="4400" dirty="0">
                <a:solidFill>
                  <a:srgbClr val="1B75BC"/>
                </a:solidFill>
              </a:rPr>
              <a:t>Destitution</a:t>
            </a:r>
          </a:p>
        </p:txBody>
      </p:sp>
      <p:sp>
        <p:nvSpPr>
          <p:cNvPr id="9" name="TextBox 8"/>
          <p:cNvSpPr txBox="1"/>
          <p:nvPr/>
        </p:nvSpPr>
        <p:spPr>
          <a:xfrm>
            <a:off x="238200" y="2742411"/>
            <a:ext cx="7150572" cy="769441"/>
          </a:xfrm>
          <a:prstGeom prst="rect">
            <a:avLst/>
          </a:prstGeom>
          <a:noFill/>
        </p:spPr>
        <p:txBody>
          <a:bodyPr wrap="square" rtlCol="0">
            <a:spAutoFit/>
          </a:bodyPr>
          <a:lstStyle/>
          <a:p>
            <a:r>
              <a:rPr lang="en-GB" sz="4400" dirty="0">
                <a:solidFill>
                  <a:srgbClr val="1B75BC"/>
                </a:solidFill>
              </a:rPr>
              <a:t>Trafficking</a:t>
            </a:r>
          </a:p>
        </p:txBody>
      </p:sp>
      <p:sp>
        <p:nvSpPr>
          <p:cNvPr id="10" name="TextBox 9"/>
          <p:cNvSpPr txBox="1"/>
          <p:nvPr/>
        </p:nvSpPr>
        <p:spPr>
          <a:xfrm>
            <a:off x="207027" y="4049292"/>
            <a:ext cx="6084712" cy="1446550"/>
          </a:xfrm>
          <a:prstGeom prst="rect">
            <a:avLst/>
          </a:prstGeom>
          <a:noFill/>
        </p:spPr>
        <p:txBody>
          <a:bodyPr wrap="square" rtlCol="0">
            <a:spAutoFit/>
          </a:bodyPr>
          <a:lstStyle/>
          <a:p>
            <a:r>
              <a:rPr lang="en-GB" sz="4400" dirty="0">
                <a:solidFill>
                  <a:srgbClr val="1B75BC"/>
                </a:solidFill>
              </a:rPr>
              <a:t>Domestic violence</a:t>
            </a:r>
          </a:p>
          <a:p>
            <a:endParaRPr lang="en-GB" sz="4400" dirty="0">
              <a:solidFill>
                <a:srgbClr val="1B75BC"/>
              </a:solidFill>
            </a:endParaRPr>
          </a:p>
        </p:txBody>
      </p:sp>
      <p:sp>
        <p:nvSpPr>
          <p:cNvPr id="11" name="TextBox 10"/>
          <p:cNvSpPr txBox="1"/>
          <p:nvPr/>
        </p:nvSpPr>
        <p:spPr>
          <a:xfrm>
            <a:off x="238200" y="5269504"/>
            <a:ext cx="6084712" cy="769441"/>
          </a:xfrm>
          <a:prstGeom prst="rect">
            <a:avLst/>
          </a:prstGeom>
          <a:noFill/>
        </p:spPr>
        <p:txBody>
          <a:bodyPr wrap="square" rtlCol="0">
            <a:spAutoFit/>
          </a:bodyPr>
          <a:lstStyle/>
          <a:p>
            <a:r>
              <a:rPr lang="en-GB" sz="4400" dirty="0">
                <a:solidFill>
                  <a:srgbClr val="1B75BC"/>
                </a:solidFill>
              </a:rPr>
              <a:t>Status of family</a:t>
            </a:r>
          </a:p>
        </p:txBody>
      </p:sp>
      <p:cxnSp>
        <p:nvCxnSpPr>
          <p:cNvPr id="4" name="Straight Arrow Connector 3"/>
          <p:cNvCxnSpPr/>
          <p:nvPr/>
        </p:nvCxnSpPr>
        <p:spPr>
          <a:xfrm>
            <a:off x="4078049" y="691368"/>
            <a:ext cx="3229884" cy="1267690"/>
          </a:xfrm>
          <a:prstGeom prst="straightConnector1">
            <a:avLst/>
          </a:prstGeom>
          <a:ln w="57150">
            <a:solidFill>
              <a:srgbClr val="CDDC29"/>
            </a:solidFill>
            <a:tailEnd type="triangle"/>
          </a:ln>
        </p:spPr>
        <p:style>
          <a:lnRef idx="2">
            <a:schemeClr val="accent3"/>
          </a:lnRef>
          <a:fillRef idx="0">
            <a:schemeClr val="accent3"/>
          </a:fillRef>
          <a:effectRef idx="1">
            <a:schemeClr val="accent3"/>
          </a:effectRef>
          <a:fontRef idx="minor">
            <a:schemeClr val="tx1"/>
          </a:fontRef>
        </p:style>
      </p:cxnSp>
      <p:cxnSp>
        <p:nvCxnSpPr>
          <p:cNvPr id="12" name="Straight Arrow Connector 11"/>
          <p:cNvCxnSpPr/>
          <p:nvPr/>
        </p:nvCxnSpPr>
        <p:spPr>
          <a:xfrm flipV="1">
            <a:off x="5362760" y="3712814"/>
            <a:ext cx="2026012" cy="706517"/>
          </a:xfrm>
          <a:prstGeom prst="straightConnector1">
            <a:avLst/>
          </a:prstGeom>
          <a:ln w="57150">
            <a:solidFill>
              <a:srgbClr val="CDDC29"/>
            </a:solidFill>
            <a:tailEnd type="triangle"/>
          </a:ln>
        </p:spPr>
        <p:style>
          <a:lnRef idx="2">
            <a:schemeClr val="accent3"/>
          </a:lnRef>
          <a:fillRef idx="0">
            <a:schemeClr val="accent3"/>
          </a:fillRef>
          <a:effectRef idx="1">
            <a:schemeClr val="accent3"/>
          </a:effectRef>
          <a:fontRef idx="minor">
            <a:schemeClr val="tx1"/>
          </a:fontRef>
        </p:style>
      </p:cxnSp>
      <p:cxnSp>
        <p:nvCxnSpPr>
          <p:cNvPr id="13" name="Straight Arrow Connector 12"/>
          <p:cNvCxnSpPr/>
          <p:nvPr/>
        </p:nvCxnSpPr>
        <p:spPr>
          <a:xfrm>
            <a:off x="3514397" y="1810542"/>
            <a:ext cx="3500518" cy="783098"/>
          </a:xfrm>
          <a:prstGeom prst="straightConnector1">
            <a:avLst/>
          </a:prstGeom>
          <a:ln w="57150">
            <a:solidFill>
              <a:srgbClr val="CDDC29"/>
            </a:solidFill>
            <a:tailEnd type="triangle"/>
          </a:ln>
        </p:spPr>
        <p:style>
          <a:lnRef idx="2">
            <a:schemeClr val="accent3"/>
          </a:lnRef>
          <a:fillRef idx="0">
            <a:schemeClr val="accent3"/>
          </a:fillRef>
          <a:effectRef idx="1">
            <a:schemeClr val="accent3"/>
          </a:effectRef>
          <a:fontRef idx="minor">
            <a:schemeClr val="tx1"/>
          </a:fontRef>
        </p:style>
      </p:cxnSp>
      <p:cxnSp>
        <p:nvCxnSpPr>
          <p:cNvPr id="14" name="Straight Arrow Connector 13"/>
          <p:cNvCxnSpPr/>
          <p:nvPr/>
        </p:nvCxnSpPr>
        <p:spPr>
          <a:xfrm>
            <a:off x="3813486" y="3107806"/>
            <a:ext cx="3201429" cy="5508"/>
          </a:xfrm>
          <a:prstGeom prst="straightConnector1">
            <a:avLst/>
          </a:prstGeom>
          <a:ln w="57150">
            <a:solidFill>
              <a:srgbClr val="CDDC29"/>
            </a:solidFill>
            <a:tailEnd type="triangle"/>
          </a:ln>
        </p:spPr>
        <p:style>
          <a:lnRef idx="2">
            <a:schemeClr val="accent3"/>
          </a:lnRef>
          <a:fillRef idx="0">
            <a:schemeClr val="accent3"/>
          </a:fillRef>
          <a:effectRef idx="1">
            <a:schemeClr val="accent3"/>
          </a:effectRef>
          <a:fontRef idx="minor">
            <a:schemeClr val="tx1"/>
          </a:fontRef>
        </p:style>
      </p:cxnSp>
      <p:cxnSp>
        <p:nvCxnSpPr>
          <p:cNvPr id="15" name="Straight Arrow Connector 14"/>
          <p:cNvCxnSpPr/>
          <p:nvPr/>
        </p:nvCxnSpPr>
        <p:spPr>
          <a:xfrm flipV="1">
            <a:off x="4727930" y="4278897"/>
            <a:ext cx="3044470" cy="1360647"/>
          </a:xfrm>
          <a:prstGeom prst="straightConnector1">
            <a:avLst/>
          </a:prstGeom>
          <a:ln w="57150">
            <a:solidFill>
              <a:srgbClr val="CDDC29"/>
            </a:solidFill>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558832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75BC"/>
        </a:solidFill>
        <a:effectLst/>
      </p:bgPr>
    </p:bg>
    <p:spTree>
      <p:nvGrpSpPr>
        <p:cNvPr id="1" name=""/>
        <p:cNvGrpSpPr/>
        <p:nvPr/>
      </p:nvGrpSpPr>
      <p:grpSpPr>
        <a:xfrm>
          <a:off x="0" y="0"/>
          <a:ext cx="0" cy="0"/>
          <a:chOff x="0" y="0"/>
          <a:chExt cx="0" cy="0"/>
        </a:xfrm>
      </p:grpSpPr>
      <p:sp>
        <p:nvSpPr>
          <p:cNvPr id="4" name="TextBox 3"/>
          <p:cNvSpPr txBox="1"/>
          <p:nvPr/>
        </p:nvSpPr>
        <p:spPr>
          <a:xfrm>
            <a:off x="1224251" y="1757841"/>
            <a:ext cx="9670473" cy="1938992"/>
          </a:xfrm>
          <a:prstGeom prst="rect">
            <a:avLst/>
          </a:prstGeom>
          <a:noFill/>
        </p:spPr>
        <p:txBody>
          <a:bodyPr wrap="square" rtlCol="0">
            <a:spAutoFit/>
          </a:bodyPr>
          <a:lstStyle/>
          <a:p>
            <a:pPr lvl="0" algn="ctr"/>
            <a:r>
              <a:rPr lang="en-GB" sz="12000" b="1" dirty="0">
                <a:solidFill>
                  <a:srgbClr val="CDDC29"/>
                </a:solidFill>
              </a:rPr>
              <a:t>PUBLIC FUNDS</a:t>
            </a:r>
          </a:p>
        </p:txBody>
      </p:sp>
    </p:spTree>
    <p:extLst>
      <p:ext uri="{BB962C8B-B14F-4D97-AF65-F5344CB8AC3E}">
        <p14:creationId xmlns:p14="http://schemas.microsoft.com/office/powerpoint/2010/main" val="2586076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11266714" cy="452596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E48312"/>
              </a:buClr>
            </a:pPr>
            <a:endParaRPr lang="en-GB" sz="2800" dirty="0">
              <a:solidFill>
                <a:srgbClr val="0070C0"/>
              </a:solidFill>
            </a:endParaRPr>
          </a:p>
          <a:p>
            <a:pPr>
              <a:buClr>
                <a:srgbClr val="E48312"/>
              </a:buClr>
            </a:pPr>
            <a:endParaRPr lang="en-GB" sz="2800" i="1" dirty="0">
              <a:solidFill>
                <a:srgbClr val="0070C0"/>
              </a:solidFill>
            </a:endParaRPr>
          </a:p>
        </p:txBody>
      </p:sp>
      <p:sp>
        <p:nvSpPr>
          <p:cNvPr id="4" name="TextBox 3"/>
          <p:cNvSpPr txBox="1"/>
          <p:nvPr/>
        </p:nvSpPr>
        <p:spPr>
          <a:xfrm>
            <a:off x="762000" y="165100"/>
            <a:ext cx="6743700" cy="830997"/>
          </a:xfrm>
          <a:prstGeom prst="rect">
            <a:avLst/>
          </a:prstGeom>
          <a:noFill/>
        </p:spPr>
        <p:txBody>
          <a:bodyPr wrap="square" rtlCol="0">
            <a:spAutoFit/>
          </a:bodyPr>
          <a:lstStyle/>
          <a:p>
            <a:r>
              <a:rPr lang="en-GB" sz="4800" dirty="0">
                <a:solidFill>
                  <a:srgbClr val="1B75BC"/>
                </a:solidFill>
              </a:rPr>
              <a:t>What are public funds?</a:t>
            </a:r>
            <a:endParaRPr lang="en-GB" sz="4800" dirty="0">
              <a:solidFill>
                <a:srgbClr val="F7317C"/>
              </a:solidFill>
            </a:endParaRPr>
          </a:p>
        </p:txBody>
      </p:sp>
      <p:cxnSp>
        <p:nvCxnSpPr>
          <p:cNvPr id="5" name="Straight Connector 4"/>
          <p:cNvCxnSpPr/>
          <p:nvPr/>
        </p:nvCxnSpPr>
        <p:spPr>
          <a:xfrm flipV="1">
            <a:off x="0" y="620643"/>
            <a:ext cx="635000" cy="1657"/>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901543" y="620643"/>
            <a:ext cx="5290457"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609600" y="1752600"/>
            <a:ext cx="11266714" cy="452596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Aft>
                <a:spcPts val="1800"/>
              </a:spcAft>
              <a:buClr>
                <a:srgbClr val="1B75BC"/>
              </a:buClr>
              <a:buNone/>
            </a:pPr>
            <a:r>
              <a:rPr lang="en-GB" sz="3200" dirty="0">
                <a:solidFill>
                  <a:srgbClr val="0070C0"/>
                </a:solidFill>
              </a:rPr>
              <a:t>A range of benefits, generally related to lower incomes and housing support, including:</a:t>
            </a:r>
          </a:p>
          <a:p>
            <a:pPr>
              <a:spcAft>
                <a:spcPts val="1200"/>
              </a:spcAft>
              <a:buClr>
                <a:srgbClr val="1B75BC"/>
              </a:buClr>
              <a:buFont typeface="Arial" panose="020B0604020202020204" pitchFamily="34" charset="0"/>
              <a:buChar char="•"/>
            </a:pPr>
            <a:r>
              <a:rPr lang="en-GB" sz="3200" dirty="0">
                <a:solidFill>
                  <a:srgbClr val="0070C0"/>
                </a:solidFill>
              </a:rPr>
              <a:t> Job Seekers Allowance (JSA)</a:t>
            </a:r>
          </a:p>
          <a:p>
            <a:pPr>
              <a:spcAft>
                <a:spcPts val="1200"/>
              </a:spcAft>
              <a:buClr>
                <a:srgbClr val="1B75BC"/>
              </a:buClr>
              <a:buFont typeface="Arial" panose="020B0604020202020204" pitchFamily="34" charset="0"/>
              <a:buChar char="•"/>
            </a:pPr>
            <a:r>
              <a:rPr lang="en-GB" sz="3200" dirty="0">
                <a:solidFill>
                  <a:srgbClr val="0070C0"/>
                </a:solidFill>
              </a:rPr>
              <a:t> Housing benefit</a:t>
            </a:r>
          </a:p>
          <a:p>
            <a:pPr>
              <a:spcAft>
                <a:spcPts val="1200"/>
              </a:spcAft>
              <a:buClr>
                <a:srgbClr val="1B75BC"/>
              </a:buClr>
              <a:buFont typeface="Arial" panose="020B0604020202020204" pitchFamily="34" charset="0"/>
              <a:buChar char="•"/>
            </a:pPr>
            <a:r>
              <a:rPr lang="en-GB" sz="3200" dirty="0">
                <a:solidFill>
                  <a:srgbClr val="0070C0"/>
                </a:solidFill>
              </a:rPr>
              <a:t> Local authority homelessness assistance</a:t>
            </a:r>
          </a:p>
          <a:p>
            <a:pPr>
              <a:spcAft>
                <a:spcPts val="1200"/>
              </a:spcAft>
              <a:buClr>
                <a:srgbClr val="1B75BC"/>
              </a:buClr>
              <a:buFont typeface="Arial" panose="020B0604020202020204" pitchFamily="34" charset="0"/>
              <a:buChar char="•"/>
            </a:pPr>
            <a:r>
              <a:rPr lang="en-GB" sz="3200" dirty="0">
                <a:solidFill>
                  <a:srgbClr val="0070C0"/>
                </a:solidFill>
              </a:rPr>
              <a:t> Disability Living Allowance</a:t>
            </a:r>
          </a:p>
        </p:txBody>
      </p:sp>
    </p:spTree>
    <p:extLst>
      <p:ext uri="{BB962C8B-B14F-4D97-AF65-F5344CB8AC3E}">
        <p14:creationId xmlns:p14="http://schemas.microsoft.com/office/powerpoint/2010/main" val="3485455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11266714" cy="452596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lvl="0" indent="-342900" defTabSz="457200">
              <a:lnSpc>
                <a:spcPct val="100000"/>
              </a:lnSpc>
              <a:spcBef>
                <a:spcPct val="20000"/>
              </a:spcBef>
              <a:spcAft>
                <a:spcPts val="0"/>
              </a:spcAft>
              <a:buClrTx/>
              <a:buSzTx/>
              <a:buFont typeface="Arial"/>
              <a:buChar char="•"/>
            </a:pPr>
            <a:endParaRPr lang="en-GB" sz="2800" dirty="0">
              <a:solidFill>
                <a:prstClr val="black"/>
              </a:solidFill>
            </a:endParaRPr>
          </a:p>
        </p:txBody>
      </p:sp>
      <p:sp>
        <p:nvSpPr>
          <p:cNvPr id="7" name="Content Placeholder 2"/>
          <p:cNvSpPr txBox="1">
            <a:spLocks/>
          </p:cNvSpPr>
          <p:nvPr/>
        </p:nvSpPr>
        <p:spPr>
          <a:xfrm>
            <a:off x="609600" y="1752600"/>
            <a:ext cx="11266714" cy="452596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Aft>
                <a:spcPts val="1800"/>
              </a:spcAft>
              <a:buClr>
                <a:srgbClr val="1B75BC"/>
              </a:buClr>
              <a:buNone/>
            </a:pPr>
            <a:r>
              <a:rPr lang="en-GB" sz="3200" dirty="0">
                <a:solidFill>
                  <a:srgbClr val="0070C0"/>
                </a:solidFill>
              </a:rPr>
              <a:t>….but not including benefits based on National Insurance contributions:</a:t>
            </a:r>
          </a:p>
          <a:p>
            <a:pPr>
              <a:spcAft>
                <a:spcPts val="1200"/>
              </a:spcAft>
              <a:buClr>
                <a:srgbClr val="1B75BC"/>
              </a:buClr>
              <a:buFont typeface="Arial" panose="020B0604020202020204" pitchFamily="34" charset="0"/>
              <a:buChar char="•"/>
            </a:pPr>
            <a:r>
              <a:rPr lang="en-GB" sz="3200" dirty="0">
                <a:solidFill>
                  <a:srgbClr val="0070C0"/>
                </a:solidFill>
              </a:rPr>
              <a:t> Contribution based JSA</a:t>
            </a:r>
          </a:p>
          <a:p>
            <a:pPr>
              <a:spcAft>
                <a:spcPts val="1200"/>
              </a:spcAft>
              <a:buClr>
                <a:srgbClr val="1B75BC"/>
              </a:buClr>
              <a:buFont typeface="Arial" panose="020B0604020202020204" pitchFamily="34" charset="0"/>
              <a:buChar char="•"/>
            </a:pPr>
            <a:r>
              <a:rPr lang="en-GB" sz="3200" dirty="0">
                <a:solidFill>
                  <a:srgbClr val="0070C0"/>
                </a:solidFill>
              </a:rPr>
              <a:t> Retirement pension</a:t>
            </a:r>
          </a:p>
          <a:p>
            <a:pPr>
              <a:spcAft>
                <a:spcPts val="1200"/>
              </a:spcAft>
              <a:buClr>
                <a:srgbClr val="1B75BC"/>
              </a:buClr>
              <a:buFont typeface="Arial" panose="020B0604020202020204" pitchFamily="34" charset="0"/>
              <a:buChar char="•"/>
            </a:pPr>
            <a:r>
              <a:rPr lang="en-GB" sz="3200" dirty="0">
                <a:solidFill>
                  <a:srgbClr val="0070C0"/>
                </a:solidFill>
              </a:rPr>
              <a:t> Statutory maternity pay</a:t>
            </a:r>
          </a:p>
          <a:p>
            <a:pPr marL="0" indent="0">
              <a:buClr>
                <a:srgbClr val="1B75BC"/>
              </a:buClr>
              <a:buNone/>
            </a:pPr>
            <a:endParaRPr lang="en-GB" sz="3200" dirty="0">
              <a:solidFill>
                <a:srgbClr val="0070C0"/>
              </a:solidFill>
            </a:endParaRPr>
          </a:p>
        </p:txBody>
      </p:sp>
      <p:sp>
        <p:nvSpPr>
          <p:cNvPr id="9" name="TextBox 8"/>
          <p:cNvSpPr txBox="1"/>
          <p:nvPr/>
        </p:nvSpPr>
        <p:spPr>
          <a:xfrm>
            <a:off x="762000" y="165100"/>
            <a:ext cx="6743700" cy="830997"/>
          </a:xfrm>
          <a:prstGeom prst="rect">
            <a:avLst/>
          </a:prstGeom>
          <a:noFill/>
        </p:spPr>
        <p:txBody>
          <a:bodyPr wrap="square" rtlCol="0">
            <a:spAutoFit/>
          </a:bodyPr>
          <a:lstStyle/>
          <a:p>
            <a:r>
              <a:rPr lang="en-GB" sz="4800" dirty="0">
                <a:solidFill>
                  <a:srgbClr val="1B75BC"/>
                </a:solidFill>
              </a:rPr>
              <a:t>What are public funds?</a:t>
            </a:r>
            <a:endParaRPr lang="en-GB" sz="4800" dirty="0">
              <a:solidFill>
                <a:srgbClr val="F7317C"/>
              </a:solidFill>
            </a:endParaRPr>
          </a:p>
        </p:txBody>
      </p:sp>
      <p:cxnSp>
        <p:nvCxnSpPr>
          <p:cNvPr id="10" name="Straight Connector 9"/>
          <p:cNvCxnSpPr/>
          <p:nvPr/>
        </p:nvCxnSpPr>
        <p:spPr>
          <a:xfrm flipV="1">
            <a:off x="0" y="620643"/>
            <a:ext cx="635000" cy="1657"/>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901543" y="620643"/>
            <a:ext cx="5290457" cy="0"/>
          </a:xfrm>
          <a:prstGeom prst="line">
            <a:avLst/>
          </a:prstGeom>
          <a:ln w="38100">
            <a:solidFill>
              <a:srgbClr val="1B75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06346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emplate example" id="{061C9ADF-F5AB-418E-871B-F605B982A41F}" vid="{8E206F13-FCBE-46AC-8326-02F132D226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example2</Template>
  <TotalTime>1423</TotalTime>
  <Words>1638</Words>
  <Application>Microsoft Office PowerPoint</Application>
  <PresentationFormat>Widescreen</PresentationFormat>
  <Paragraphs>246</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Retrospect</vt:lpstr>
      <vt:lpstr>    Migrant homelessness and destitution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for migrants</dc:title>
  <dc:creator>Sam Waller</dc:creator>
  <cp:lastModifiedBy>natalie.king</cp:lastModifiedBy>
  <cp:revision>134</cp:revision>
  <cp:lastPrinted>2016-09-15T08:51:29Z</cp:lastPrinted>
  <dcterms:created xsi:type="dcterms:W3CDTF">2016-04-07T14:45:39Z</dcterms:created>
  <dcterms:modified xsi:type="dcterms:W3CDTF">2016-09-20T11:22:47Z</dcterms:modified>
</cp:coreProperties>
</file>